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 ContentType="image/tiff"/>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0" r:id="rId4"/>
    <p:sldMasterId id="2147483984" r:id="rId5"/>
    <p:sldMasterId id="2147483755" r:id="rId6"/>
  </p:sldMasterIdLst>
  <p:notesMasterIdLst>
    <p:notesMasterId r:id="rId29"/>
  </p:notesMasterIdLst>
  <p:handoutMasterIdLst>
    <p:handoutMasterId r:id="rId30"/>
  </p:handoutMasterIdLst>
  <p:sldIdLst>
    <p:sldId id="486" r:id="rId7"/>
    <p:sldId id="487" r:id="rId8"/>
    <p:sldId id="489" r:id="rId9"/>
    <p:sldId id="490" r:id="rId10"/>
    <p:sldId id="491" r:id="rId11"/>
    <p:sldId id="492" r:id="rId12"/>
    <p:sldId id="493" r:id="rId13"/>
    <p:sldId id="494" r:id="rId14"/>
    <p:sldId id="495" r:id="rId15"/>
    <p:sldId id="496" r:id="rId16"/>
    <p:sldId id="497" r:id="rId17"/>
    <p:sldId id="498" r:id="rId18"/>
    <p:sldId id="499" r:id="rId19"/>
    <p:sldId id="501" r:id="rId20"/>
    <p:sldId id="502" r:id="rId21"/>
    <p:sldId id="503" r:id="rId22"/>
    <p:sldId id="504" r:id="rId23"/>
    <p:sldId id="505" r:id="rId24"/>
    <p:sldId id="506" r:id="rId25"/>
    <p:sldId id="507" r:id="rId26"/>
    <p:sldId id="508" r:id="rId27"/>
    <p:sldId id="509" r:id="rId28"/>
  </p:sldIdLst>
  <p:sldSz cx="12192000" cy="6858000"/>
  <p:notesSz cx="6797675" cy="9928225"/>
  <p:defaultTextStyle>
    <a:defPPr>
      <a:defRPr lang="en-US"/>
    </a:defPPr>
    <a:lvl1pPr algn="l" rtl="0" fontAlgn="base">
      <a:spcBef>
        <a:spcPct val="0"/>
      </a:spcBef>
      <a:spcAft>
        <a:spcPct val="0"/>
      </a:spcAft>
      <a:defRPr sz="2400" kern="1200">
        <a:solidFill>
          <a:schemeClr val="tx1"/>
        </a:solidFill>
        <a:latin typeface="KingsBureauGrot FiveOne"/>
        <a:ea typeface="+mn-ea"/>
        <a:cs typeface="+mn-cs"/>
      </a:defRPr>
    </a:lvl1pPr>
    <a:lvl2pPr marL="457200" algn="l" rtl="0" fontAlgn="base">
      <a:spcBef>
        <a:spcPct val="0"/>
      </a:spcBef>
      <a:spcAft>
        <a:spcPct val="0"/>
      </a:spcAft>
      <a:defRPr sz="2400" kern="1200">
        <a:solidFill>
          <a:schemeClr val="tx1"/>
        </a:solidFill>
        <a:latin typeface="KingsBureauGrot FiveOne"/>
        <a:ea typeface="+mn-ea"/>
        <a:cs typeface="+mn-cs"/>
      </a:defRPr>
    </a:lvl2pPr>
    <a:lvl3pPr marL="914400" algn="l" rtl="0" fontAlgn="base">
      <a:spcBef>
        <a:spcPct val="0"/>
      </a:spcBef>
      <a:spcAft>
        <a:spcPct val="0"/>
      </a:spcAft>
      <a:defRPr sz="2400" kern="1200">
        <a:solidFill>
          <a:schemeClr val="tx1"/>
        </a:solidFill>
        <a:latin typeface="KingsBureauGrot FiveOne"/>
        <a:ea typeface="+mn-ea"/>
        <a:cs typeface="+mn-cs"/>
      </a:defRPr>
    </a:lvl3pPr>
    <a:lvl4pPr marL="1371600" algn="l" rtl="0" fontAlgn="base">
      <a:spcBef>
        <a:spcPct val="0"/>
      </a:spcBef>
      <a:spcAft>
        <a:spcPct val="0"/>
      </a:spcAft>
      <a:defRPr sz="2400" kern="1200">
        <a:solidFill>
          <a:schemeClr val="tx1"/>
        </a:solidFill>
        <a:latin typeface="KingsBureauGrot FiveOne"/>
        <a:ea typeface="+mn-ea"/>
        <a:cs typeface="+mn-cs"/>
      </a:defRPr>
    </a:lvl4pPr>
    <a:lvl5pPr marL="1828800" algn="l" rtl="0" fontAlgn="base">
      <a:spcBef>
        <a:spcPct val="0"/>
      </a:spcBef>
      <a:spcAft>
        <a:spcPct val="0"/>
      </a:spcAft>
      <a:defRPr sz="2400" kern="1200">
        <a:solidFill>
          <a:schemeClr val="tx1"/>
        </a:solidFill>
        <a:latin typeface="KingsBureauGrot FiveOne"/>
        <a:ea typeface="+mn-ea"/>
        <a:cs typeface="+mn-cs"/>
      </a:defRPr>
    </a:lvl5pPr>
    <a:lvl6pPr marL="2286000" algn="l" defTabSz="914400" rtl="0" eaLnBrk="1" latinLnBrk="0" hangingPunct="1">
      <a:defRPr sz="2400" kern="1200">
        <a:solidFill>
          <a:schemeClr val="tx1"/>
        </a:solidFill>
        <a:latin typeface="KingsBureauGrot FiveOne"/>
        <a:ea typeface="+mn-ea"/>
        <a:cs typeface="+mn-cs"/>
      </a:defRPr>
    </a:lvl6pPr>
    <a:lvl7pPr marL="2743200" algn="l" defTabSz="914400" rtl="0" eaLnBrk="1" latinLnBrk="0" hangingPunct="1">
      <a:defRPr sz="2400" kern="1200">
        <a:solidFill>
          <a:schemeClr val="tx1"/>
        </a:solidFill>
        <a:latin typeface="KingsBureauGrot FiveOne"/>
        <a:ea typeface="+mn-ea"/>
        <a:cs typeface="+mn-cs"/>
      </a:defRPr>
    </a:lvl7pPr>
    <a:lvl8pPr marL="3200400" algn="l" defTabSz="914400" rtl="0" eaLnBrk="1" latinLnBrk="0" hangingPunct="1">
      <a:defRPr sz="2400" kern="1200">
        <a:solidFill>
          <a:schemeClr val="tx1"/>
        </a:solidFill>
        <a:latin typeface="KingsBureauGrot FiveOne"/>
        <a:ea typeface="+mn-ea"/>
        <a:cs typeface="+mn-cs"/>
      </a:defRPr>
    </a:lvl8pPr>
    <a:lvl9pPr marL="3657600" algn="l" defTabSz="914400" rtl="0" eaLnBrk="1" latinLnBrk="0" hangingPunct="1">
      <a:defRPr sz="2400" kern="1200">
        <a:solidFill>
          <a:schemeClr val="tx1"/>
        </a:solidFill>
        <a:latin typeface="KingsBureauGrot FiveOne"/>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6784" userDrawn="1">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F51441-DD79-8D1F-FAC6-4C80D3B2FADC}" name="Julia Brown" initials="JB" userId="S::medjmb@leeds.ac.uk::006a8ec3-d68a-4ae7-b23f-d19e219205b0" providerId="AD"/>
  <p188:author id="{E71130D9-EC85-CFE2-42B2-D2B794B5A995}" name="Sarah Brown [CTRU-SIDD]" initials="SB[S" userId="S::medsbro@leeds.ac.uk::66341723-cbec-40e5-ad48-e5ededbf6792" providerId="AD"/>
  <p188:author id="{870028F9-FE12-87AD-1A72-5E1FF65218B1}" name="Adejoke Oluyase" initials="AO" userId="S::k1643757@kcl.ac.uk::898785eb-2feb-4f21-b753-3e33265c75a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00CC"/>
    <a:srgbClr val="FF0000"/>
    <a:srgbClr val="CC0000"/>
    <a:srgbClr val="F8F8F8"/>
    <a:srgbClr val="EAEAEA"/>
    <a:srgbClr val="0069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41692A-8E89-4885-B32B-10C5FFBDE2C8}" v="1" dt="2023-11-30T13:49:09.4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799" autoAdjust="0"/>
    <p:restoredTop sz="63758" autoAdjust="0"/>
  </p:normalViewPr>
  <p:slideViewPr>
    <p:cSldViewPr>
      <p:cViewPr varScale="1">
        <p:scale>
          <a:sx n="42" d="100"/>
          <a:sy n="42" d="100"/>
        </p:scale>
        <p:origin x="1908" y="44"/>
      </p:cViewPr>
      <p:guideLst>
        <p:guide orient="horz" pos="731"/>
        <p:guide pos="6784"/>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7824"/>
    </p:cViewPr>
  </p:sorterViewPr>
  <p:notesViewPr>
    <p:cSldViewPr>
      <p:cViewPr varScale="1">
        <p:scale>
          <a:sx n="76" d="100"/>
          <a:sy n="76" d="100"/>
        </p:scale>
        <p:origin x="-2226" y="-108"/>
      </p:cViewPr>
      <p:guideLst>
        <p:guide orient="horz" pos="3128"/>
        <p:guide pos="2142"/>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microsoft.com/office/2015/10/relationships/revisionInfo" Target="revisionInfo.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marL="0" indent="0" algn="l">
              <a:buNone/>
              <a:defRPr sz="2200" b="1" i="0" u="none" strike="noStrike" kern="1200" cap="none" baseline="0">
                <a:solidFill>
                  <a:schemeClr val="tx2"/>
                </a:solidFill>
                <a:latin typeface="+mn-lt"/>
                <a:ea typeface="+mn-ea"/>
                <a:cs typeface="+mn-cs"/>
              </a:defRPr>
            </a:pPr>
            <a:r>
              <a:rPr lang="en-US" sz="2200" b="1" i="0" u="none" cap="none" dirty="0">
                <a:solidFill>
                  <a:schemeClr val="tx2"/>
                </a:solidFill>
              </a:rPr>
              <a:t>1. BDZ </a:t>
            </a:r>
          </a:p>
        </c:rich>
      </c:tx>
      <c:layout>
        <c:manualLayout>
          <c:xMode val="edge"/>
          <c:yMode val="edge"/>
          <c:x val="2.1388045307355764E-2"/>
          <c:y val="0"/>
        </c:manualLayout>
      </c:layout>
      <c:overlay val="0"/>
      <c:spPr>
        <a:noFill/>
        <a:ln>
          <a:noFill/>
        </a:ln>
        <a:effectLst/>
      </c:spPr>
      <c:txPr>
        <a:bodyPr rot="0" spcFirstLastPara="1" vertOverflow="ellipsis" vert="horz" wrap="square" anchor="ctr" anchorCtr="0"/>
        <a:lstStyle/>
        <a:p>
          <a:pPr marL="0" indent="0" algn="l">
            <a:buNone/>
            <a:defRPr sz="2200" b="1" i="0" u="none" strike="noStrike" kern="1200" cap="none" baseline="0">
              <a:solidFill>
                <a:schemeClr val="tx2"/>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5633985602908936E-2"/>
          <c:y val="0.28306363659456607"/>
          <c:w val="0.82293232830496132"/>
          <c:h val="0.61761795376619355"/>
        </c:manualLayout>
      </c:layout>
      <c:pie3DChart>
        <c:varyColors val="1"/>
        <c:ser>
          <c:idx val="0"/>
          <c:order val="0"/>
          <c:tx>
            <c:strRef>
              <c:f>Sheet1!$B$1</c:f>
              <c:strCache>
                <c:ptCount val="1"/>
                <c:pt idx="0">
                  <c:v>BDZ (453 dispensed) included:</c:v>
                </c:pt>
              </c:strCache>
            </c:strRef>
          </c:tx>
          <c:explosion val="1"/>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7B7A-4B4D-BD6C-F4754FC14717}"/>
              </c:ext>
            </c:extLst>
          </c:dPt>
          <c:dPt>
            <c:idx val="1"/>
            <c:bubble3D val="0"/>
            <c:spPr>
              <a:solidFill>
                <a:srgbClr val="FFC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7B7A-4B4D-BD6C-F4754FC14717}"/>
              </c:ext>
            </c:extLst>
          </c:dPt>
          <c:dPt>
            <c:idx val="2"/>
            <c:bubble3D val="0"/>
            <c:spPr>
              <a:solidFill>
                <a:srgbClr val="FF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7B7A-4B4D-BD6C-F4754FC14717}"/>
              </c:ext>
            </c:extLst>
          </c:dPt>
          <c:dPt>
            <c:idx val="3"/>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7B7A-4B4D-BD6C-F4754FC14717}"/>
              </c:ext>
            </c:extLst>
          </c:dPt>
          <c:dLbls>
            <c:dLbl>
              <c:idx val="0"/>
              <c:layout>
                <c:manualLayout>
                  <c:x val="0.15890133523982058"/>
                  <c:y val="-0.420807711536058"/>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7B7A-4B4D-BD6C-F4754FC14717}"/>
                </c:ext>
              </c:extLst>
            </c:dLbl>
            <c:dLbl>
              <c:idx val="1"/>
              <c:layout>
                <c:manualLayout>
                  <c:x val="-2.9851015230199899E-2"/>
                  <c:y val="2.8051806024246933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rgbClr val="FFC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7B7A-4B4D-BD6C-F4754FC14717}"/>
                </c:ext>
              </c:extLst>
            </c:dLbl>
            <c:dLbl>
              <c:idx val="2"/>
              <c:layout>
                <c:manualLayout>
                  <c:x val="7.3709004288391181E-2"/>
                  <c:y val="8.5871015668061088E-3"/>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rgbClr val="FF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7B7A-4B4D-BD6C-F4754FC14717}"/>
                </c:ext>
              </c:extLst>
            </c:dLbl>
            <c:dLbl>
              <c:idx val="3"/>
              <c:layout>
                <c:manualLayout>
                  <c:x val="8.7485679672925809E-2"/>
                  <c:y val="1.6181054231329966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6">
                          <a:lumMod val="60000"/>
                          <a:lumOff val="40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7B7A-4B4D-BD6C-F4754FC14717}"/>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Oxazepam</c:v>
                </c:pt>
                <c:pt idx="1">
                  <c:v>Diazepam</c:v>
                </c:pt>
                <c:pt idx="2">
                  <c:v>Alprazolam</c:v>
                </c:pt>
                <c:pt idx="3">
                  <c:v>Other</c:v>
                </c:pt>
              </c:strCache>
            </c:strRef>
          </c:cat>
          <c:val>
            <c:numRef>
              <c:f>Sheet1!$B$2:$B$5</c:f>
              <c:numCache>
                <c:formatCode>General</c:formatCode>
                <c:ptCount val="4"/>
                <c:pt idx="0">
                  <c:v>87</c:v>
                </c:pt>
                <c:pt idx="1">
                  <c:v>6</c:v>
                </c:pt>
                <c:pt idx="2">
                  <c:v>5</c:v>
                </c:pt>
                <c:pt idx="3">
                  <c:v>2</c:v>
                </c:pt>
              </c:numCache>
            </c:numRef>
          </c:val>
          <c:extLst>
            <c:ext xmlns:c16="http://schemas.microsoft.com/office/drawing/2014/chart" uri="{C3380CC4-5D6E-409C-BE32-E72D297353CC}">
              <c16:uniqueId val="{00000000-7B7A-4B4D-BD6C-F4754FC14717}"/>
            </c:ext>
          </c:extLst>
        </c:ser>
        <c:dLbls>
          <c:dLblPos val="outEnd"/>
          <c:showLegendKey val="0"/>
          <c:showVal val="0"/>
          <c:showCatName val="1"/>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sng" strike="noStrike" kern="1200" cap="none" baseline="0">
                <a:solidFill>
                  <a:schemeClr val="tx2"/>
                </a:solidFill>
                <a:latin typeface="+mn-lt"/>
                <a:ea typeface="+mn-ea"/>
                <a:cs typeface="+mn-cs"/>
              </a:defRPr>
            </a:pPr>
            <a:r>
              <a:rPr lang="en-GB" sz="2200" u="none" cap="none" dirty="0">
                <a:solidFill>
                  <a:schemeClr val="tx2"/>
                </a:solidFill>
              </a:rPr>
              <a:t>2.</a:t>
            </a:r>
            <a:r>
              <a:rPr lang="en-GB" sz="2200" u="none" cap="none" baseline="0" dirty="0">
                <a:solidFill>
                  <a:schemeClr val="tx2"/>
                </a:solidFill>
              </a:rPr>
              <a:t> </a:t>
            </a:r>
            <a:r>
              <a:rPr lang="en-GB" sz="2200" u="none" cap="none" dirty="0">
                <a:solidFill>
                  <a:schemeClr val="tx2"/>
                </a:solidFill>
              </a:rPr>
              <a:t>OPIOIDS</a:t>
            </a:r>
          </a:p>
        </c:rich>
      </c:tx>
      <c:layout>
        <c:manualLayout>
          <c:xMode val="edge"/>
          <c:yMode val="edge"/>
          <c:x val="2.4503017198822793E-2"/>
          <c:y val="5.913788620953845E-2"/>
        </c:manualLayout>
      </c:layout>
      <c:overlay val="0"/>
      <c:spPr>
        <a:noFill/>
        <a:ln>
          <a:noFill/>
        </a:ln>
        <a:effectLst/>
      </c:spPr>
      <c:txPr>
        <a:bodyPr rot="0" spcFirstLastPara="1" vertOverflow="ellipsis" vert="horz" wrap="square" anchor="ctr" anchorCtr="1"/>
        <a:lstStyle/>
        <a:p>
          <a:pPr>
            <a:defRPr sz="2200" b="1" i="0" u="sng" strike="noStrike" kern="1200" cap="none" baseline="0">
              <a:solidFill>
                <a:schemeClr val="tx2"/>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3083375384833843E-3"/>
          <c:y val="0.42927627058534856"/>
          <c:w val="0.82322247242067093"/>
          <c:h val="0.56968330691437241"/>
        </c:manualLayout>
      </c:layout>
      <c:pie3DChart>
        <c:varyColors val="1"/>
        <c:ser>
          <c:idx val="0"/>
          <c:order val="0"/>
          <c:tx>
            <c:strRef>
              <c:f>Sheet1!$B$1</c:f>
              <c:strCache>
                <c:ptCount val="1"/>
                <c:pt idx="0">
                  <c:v>Opioids included the weak opioids (281 dispensed prescriptions) </c:v>
                </c:pt>
              </c:strCache>
            </c:strRef>
          </c:tx>
          <c:spPr>
            <a:solidFill>
              <a:schemeClr val="accent2">
                <a:lumMod val="60000"/>
                <a:lumOff val="40000"/>
              </a:schemeClr>
            </a:solidFill>
          </c:spPr>
          <c:dPt>
            <c:idx val="0"/>
            <c:bubble3D val="0"/>
            <c:spPr>
              <a:solidFill>
                <a:srgbClr val="A1A2B9"/>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8-87DB-4152-B426-44FE9454D674}"/>
              </c:ext>
            </c:extLst>
          </c:dPt>
          <c:dPt>
            <c:idx val="1"/>
            <c:bubble3D val="0"/>
            <c:spPr>
              <a:solidFill>
                <a:schemeClr val="accent2">
                  <a:lumMod val="75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87DB-4152-B426-44FE9454D674}"/>
              </c:ext>
            </c:extLst>
          </c:dPt>
          <c:dPt>
            <c:idx val="2"/>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87DB-4152-B426-44FE9454D674}"/>
              </c:ext>
            </c:extLst>
          </c:dPt>
          <c:dPt>
            <c:idx val="3"/>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A-87DB-4152-B426-44FE9454D674}"/>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rgbClr val="A1A2B9"/>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8-87DB-4152-B426-44FE9454D674}"/>
                </c:ext>
              </c:extLst>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lumMod val="75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7-87DB-4152-B426-44FE9454D674}"/>
                </c:ext>
              </c:extLst>
            </c:dLbl>
            <c:dLbl>
              <c:idx val="2"/>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lumMod val="40000"/>
                          <a:lumOff val="60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9-87DB-4152-B426-44FE9454D674}"/>
                </c:ext>
              </c:extLst>
            </c:dLbl>
            <c:dLbl>
              <c:idx val="3"/>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lumMod val="40000"/>
                          <a:lumOff val="60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A-87DB-4152-B426-44FE9454D674}"/>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lumMod val="40000"/>
                        <a:lumOff val="60000"/>
                      </a:schemeClr>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Tramadol</c:v>
                </c:pt>
                <c:pt idx="1">
                  <c:v>Codeine</c:v>
                </c:pt>
              </c:strCache>
            </c:strRef>
          </c:cat>
          <c:val>
            <c:numRef>
              <c:f>Sheet1!$B$2:$B$5</c:f>
              <c:numCache>
                <c:formatCode>General</c:formatCode>
                <c:ptCount val="4"/>
                <c:pt idx="0">
                  <c:v>53</c:v>
                </c:pt>
                <c:pt idx="1">
                  <c:v>47</c:v>
                </c:pt>
              </c:numCache>
            </c:numRef>
          </c:val>
          <c:extLst>
            <c:ext xmlns:c16="http://schemas.microsoft.com/office/drawing/2014/chart" uri="{C3380CC4-5D6E-409C-BE32-E72D297353CC}">
              <c16:uniqueId val="{00000000-87DB-4152-B426-44FE9454D674}"/>
            </c:ext>
          </c:extLst>
        </c:ser>
        <c:dLbls>
          <c:dLblPos val="outEnd"/>
          <c:showLegendKey val="0"/>
          <c:showVal val="0"/>
          <c:showCatName val="0"/>
          <c:showSerName val="0"/>
          <c:showPercent val="1"/>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baseline="0">
                <a:solidFill>
                  <a:schemeClr val="tx2"/>
                </a:solidFill>
                <a:latin typeface="+mn-lt"/>
                <a:ea typeface="+mn-ea"/>
                <a:cs typeface="+mn-cs"/>
              </a:defRPr>
            </a:pPr>
            <a:r>
              <a:rPr lang="en-GB" sz="2200" b="1" u="none" dirty="0">
                <a:solidFill>
                  <a:schemeClr val="tx2"/>
                </a:solidFill>
              </a:rPr>
              <a:t>3.Strong opioids</a:t>
            </a:r>
            <a:endParaRPr lang="en-GB" sz="2200" u="sng" dirty="0">
              <a:solidFill>
                <a:schemeClr val="tx2"/>
              </a:solidFill>
            </a:endParaRPr>
          </a:p>
        </c:rich>
      </c:tx>
      <c:layout>
        <c:manualLayout>
          <c:xMode val="edge"/>
          <c:yMode val="edge"/>
          <c:x val="1.8737452139727575E-2"/>
          <c:y val="1.0068896623351913E-2"/>
        </c:manualLayout>
      </c:layout>
      <c:overlay val="0"/>
      <c:spPr>
        <a:noFill/>
        <a:ln>
          <a:noFill/>
        </a:ln>
        <a:effectLst/>
      </c:spPr>
      <c:txPr>
        <a:bodyPr rot="0" spcFirstLastPara="1" vertOverflow="ellipsis" vert="horz" wrap="square" anchor="ctr" anchorCtr="1"/>
        <a:lstStyle/>
        <a:p>
          <a:pPr>
            <a:defRPr sz="2200" b="1" i="0" u="none" strike="noStrike" kern="1200" cap="all" baseline="0">
              <a:solidFill>
                <a:schemeClr val="tx2"/>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Strong opiods (351 dispensed prescriptions)</c:v>
                </c:pt>
              </c:strCache>
            </c:strRef>
          </c:tx>
          <c:dPt>
            <c:idx val="0"/>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09AD-4FFB-ACE6-9B04CF4BC672}"/>
              </c:ext>
            </c:extLst>
          </c:dPt>
          <c:dPt>
            <c:idx val="1"/>
            <c:bubble3D val="0"/>
            <c:spPr>
              <a:solidFill>
                <a:srgbClr val="5B92AD"/>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09AD-4FFB-ACE6-9B04CF4BC672}"/>
              </c:ext>
            </c:extLst>
          </c:dPt>
          <c:dPt>
            <c:idx val="2"/>
            <c:bubble3D val="0"/>
            <c:spPr>
              <a:solidFill>
                <a:srgbClr val="DCBCB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09AD-4FFB-ACE6-9B04CF4BC672}"/>
              </c:ext>
            </c:extLst>
          </c:dPt>
          <c:dPt>
            <c:idx val="3"/>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09AD-4FFB-ACE6-9B04CF4BC672}"/>
              </c:ext>
            </c:extLst>
          </c:dPt>
          <c:dLbls>
            <c:dLbl>
              <c:idx val="0"/>
              <c:layout>
                <c:manualLayout>
                  <c:x val="-6.804113182284203E-3"/>
                  <c:y val="-0.27662694605872729"/>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6">
                          <a:lumMod val="60000"/>
                          <a:lumOff val="40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09AD-4FFB-ACE6-9B04CF4BC672}"/>
                </c:ext>
              </c:extLst>
            </c:dLbl>
            <c:dLbl>
              <c:idx val="1"/>
              <c:layout>
                <c:manualLayout>
                  <c:x val="1.5671799555206034E-2"/>
                  <c:y val="0.10114208617735286"/>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rgbClr val="5B92AD"/>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09AD-4FFB-ACE6-9B04CF4BC672}"/>
                </c:ext>
              </c:extLst>
            </c:dLbl>
            <c:dLbl>
              <c:idx val="2"/>
              <c:layout>
                <c:manualLayout>
                  <c:x val="-9.8442647646173006E-18"/>
                  <c:y val="-8.6758016862024546E-3"/>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rgbClr val="DCBCBC"/>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09AD-4FFB-ACE6-9B04CF4BC672}"/>
                </c:ext>
              </c:extLst>
            </c:dLbl>
            <c:dLbl>
              <c:idx val="3"/>
              <c:layout>
                <c:manualLayout>
                  <c:x val="0.2256173685341864"/>
                  <c:y val="2.1146413268427255E-2"/>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spc="0" baseline="0">
                      <a:solidFill>
                        <a:schemeClr val="accent2">
                          <a:lumMod val="60000"/>
                          <a:lumOff val="40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46345373359641157"/>
                      <c:h val="0.15274721535355368"/>
                    </c:manualLayout>
                  </c15:layout>
                </c:ext>
                <c:ext xmlns:c16="http://schemas.microsoft.com/office/drawing/2014/chart" uri="{C3380CC4-5D6E-409C-BE32-E72D297353CC}">
                  <c16:uniqueId val="{00000004-09AD-4FFB-ACE6-9B04CF4BC672}"/>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rgbClr val="80747D"/>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Oxycodone</c:v>
                </c:pt>
                <c:pt idx="1">
                  <c:v>Morphine</c:v>
                </c:pt>
                <c:pt idx="2">
                  <c:v>Fentanyl</c:v>
                </c:pt>
                <c:pt idx="3">
                  <c:v>Dextropropoxyphene</c:v>
                </c:pt>
              </c:strCache>
            </c:strRef>
          </c:cat>
          <c:val>
            <c:numRef>
              <c:f>Sheet1!$B$2:$B$5</c:f>
              <c:numCache>
                <c:formatCode>General</c:formatCode>
                <c:ptCount val="4"/>
                <c:pt idx="0">
                  <c:v>49</c:v>
                </c:pt>
                <c:pt idx="1">
                  <c:v>25</c:v>
                </c:pt>
                <c:pt idx="2">
                  <c:v>9</c:v>
                </c:pt>
                <c:pt idx="3">
                  <c:v>9</c:v>
                </c:pt>
              </c:numCache>
            </c:numRef>
          </c:val>
          <c:extLst>
            <c:ext xmlns:c16="http://schemas.microsoft.com/office/drawing/2014/chart" uri="{C3380CC4-5D6E-409C-BE32-E72D297353CC}">
              <c16:uniqueId val="{00000000-09AD-4FFB-ACE6-9B04CF4BC672}"/>
            </c:ext>
          </c:extLst>
        </c:ser>
        <c:dLbls>
          <c:dLblPos val="outEnd"/>
          <c:showLegendKey val="0"/>
          <c:showVal val="0"/>
          <c:showCatName val="1"/>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0.84134</cdr:x>
      <cdr:y>0.18546</cdr:y>
    </cdr:from>
    <cdr:to>
      <cdr:x>1</cdr:x>
      <cdr:y>0.46182</cdr:y>
    </cdr:to>
    <cdr:sp macro="" textlink="">
      <cdr:nvSpPr>
        <cdr:cNvPr id="2" name="TextBox 1">
          <a:extLst xmlns:a="http://schemas.openxmlformats.org/drawingml/2006/main">
            <a:ext uri="{FF2B5EF4-FFF2-40B4-BE49-F238E27FC236}">
              <a16:creationId xmlns:a16="http://schemas.microsoft.com/office/drawing/2014/main" id="{4EDFC547-A9D9-480D-803F-0C416CCD0C71}"/>
            </a:ext>
          </a:extLst>
        </cdr:cNvPr>
        <cdr:cNvSpPr txBox="1"/>
      </cdr:nvSpPr>
      <cdr:spPr>
        <a:xfrm xmlns:a="http://schemas.openxmlformats.org/drawingml/2006/main">
          <a:off x="5001125" y="61361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0.70494</cdr:x>
      <cdr:y>0.16182</cdr:y>
    </cdr:from>
    <cdr:to>
      <cdr:x>1</cdr:x>
      <cdr:y>0.37636</cdr:y>
    </cdr:to>
    <cdr:sp macro="" textlink="">
      <cdr:nvSpPr>
        <cdr:cNvPr id="3" name="TextBox 2">
          <a:extLst xmlns:a="http://schemas.openxmlformats.org/drawingml/2006/main">
            <a:ext uri="{FF2B5EF4-FFF2-40B4-BE49-F238E27FC236}">
              <a16:creationId xmlns:a16="http://schemas.microsoft.com/office/drawing/2014/main" id="{0D49AA2F-D2FD-4B25-8E00-545F8E603AFE}"/>
            </a:ext>
          </a:extLst>
        </cdr:cNvPr>
        <cdr:cNvSpPr txBox="1"/>
      </cdr:nvSpPr>
      <cdr:spPr>
        <a:xfrm xmlns:a="http://schemas.openxmlformats.org/drawingml/2006/main">
          <a:off x="4062659" y="535399"/>
          <a:ext cx="1700467" cy="70986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0.15658</cdr:x>
      <cdr:y>0.00727</cdr:y>
    </cdr:from>
    <cdr:to>
      <cdr:x>0.86256</cdr:x>
      <cdr:y>0.14909</cdr:y>
    </cdr:to>
    <cdr:sp macro="" textlink="">
      <cdr:nvSpPr>
        <cdr:cNvPr id="4" name="TextBox 3">
          <a:extLst xmlns:a="http://schemas.openxmlformats.org/drawingml/2006/main">
            <a:ext uri="{FF2B5EF4-FFF2-40B4-BE49-F238E27FC236}">
              <a16:creationId xmlns:a16="http://schemas.microsoft.com/office/drawing/2014/main" id="{146E67B4-E0CC-4CDB-987D-08267B904BE5}"/>
            </a:ext>
          </a:extLst>
        </cdr:cNvPr>
        <cdr:cNvSpPr txBox="1"/>
      </cdr:nvSpPr>
      <cdr:spPr>
        <a:xfrm xmlns:a="http://schemas.openxmlformats.org/drawingml/2006/main">
          <a:off x="902375" y="24064"/>
          <a:ext cx="4068675" cy="4692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400" dirty="0">
              <a:solidFill>
                <a:schemeClr val="tx2"/>
              </a:solidFill>
            </a:rPr>
            <a:t>-</a:t>
          </a:r>
          <a:r>
            <a:rPr lang="en-GB" sz="1400" dirty="0">
              <a:solidFill>
                <a:schemeClr val="tx1"/>
              </a:solidFill>
            </a:rPr>
            <a:t> </a:t>
          </a:r>
          <a:r>
            <a:rPr lang="en-GB" sz="1800" dirty="0">
              <a:solidFill>
                <a:schemeClr val="tx1"/>
              </a:solidFill>
            </a:rPr>
            <a:t>453 dispensed prescriptions included:</a:t>
          </a:r>
        </a:p>
      </cdr:txBody>
    </cdr:sp>
  </cdr:relSizeAnchor>
</c:userShapes>
</file>

<file path=ppt/drawings/drawing2.xml><?xml version="1.0" encoding="utf-8"?>
<c:userShapes xmlns:c="http://schemas.openxmlformats.org/drawingml/2006/chart">
  <cdr:relSizeAnchor xmlns:cdr="http://schemas.openxmlformats.org/drawingml/2006/chartDrawing">
    <cdr:from>
      <cdr:x>0.24774</cdr:x>
      <cdr:y>0.05709</cdr:y>
    </cdr:from>
    <cdr:to>
      <cdr:x>1</cdr:x>
      <cdr:y>0.26816</cdr:y>
    </cdr:to>
    <cdr:sp macro="" textlink="">
      <cdr:nvSpPr>
        <cdr:cNvPr id="5" name="TextBox 4">
          <a:extLst xmlns:a="http://schemas.openxmlformats.org/drawingml/2006/main">
            <a:ext uri="{FF2B5EF4-FFF2-40B4-BE49-F238E27FC236}">
              <a16:creationId xmlns:a16="http://schemas.microsoft.com/office/drawing/2014/main" id="{C543F73A-F60F-4239-BD34-89978AD09557}"/>
            </a:ext>
          </a:extLst>
        </cdr:cNvPr>
        <cdr:cNvSpPr txBox="1"/>
      </cdr:nvSpPr>
      <cdr:spPr>
        <a:xfrm xmlns:a="http://schemas.openxmlformats.org/drawingml/2006/main">
          <a:off x="1470472" y="202302"/>
          <a:ext cx="4465108" cy="7478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800" dirty="0">
              <a:solidFill>
                <a:schemeClr val="tx1"/>
              </a:solidFill>
            </a:rPr>
            <a:t>- included the weak opioids (281 dispensed prescriptions) </a:t>
          </a:r>
        </a:p>
      </cdr:txBody>
    </cdr:sp>
  </cdr:relSizeAnchor>
</c:userShapes>
</file>

<file path=ppt/drawings/drawing3.xml><?xml version="1.0" encoding="utf-8"?>
<c:userShapes xmlns:c="http://schemas.openxmlformats.org/drawingml/2006/chart">
  <cdr:relSizeAnchor xmlns:cdr="http://schemas.openxmlformats.org/drawingml/2006/chartDrawing">
    <cdr:from>
      <cdr:x>0.39535</cdr:x>
      <cdr:y>0.0061</cdr:y>
    </cdr:from>
    <cdr:to>
      <cdr:x>1</cdr:x>
      <cdr:y>0.1778</cdr:y>
    </cdr:to>
    <cdr:sp macro="" textlink="">
      <cdr:nvSpPr>
        <cdr:cNvPr id="3" name="TextBox 2">
          <a:extLst xmlns:a="http://schemas.openxmlformats.org/drawingml/2006/main">
            <a:ext uri="{FF2B5EF4-FFF2-40B4-BE49-F238E27FC236}">
              <a16:creationId xmlns:a16="http://schemas.microsoft.com/office/drawing/2014/main" id="{57442B14-8D99-40E7-B778-8279803FE74E}"/>
            </a:ext>
          </a:extLst>
        </cdr:cNvPr>
        <cdr:cNvSpPr txBox="1"/>
      </cdr:nvSpPr>
      <cdr:spPr>
        <a:xfrm xmlns:a="http://schemas.openxmlformats.org/drawingml/2006/main">
          <a:off x="2221362" y="24064"/>
          <a:ext cx="3397385" cy="6775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2000" b="1" dirty="0">
              <a:solidFill>
                <a:schemeClr val="tx2"/>
              </a:solidFill>
            </a:rPr>
            <a:t>   </a:t>
          </a:r>
          <a:r>
            <a:rPr lang="en-GB" sz="2000" dirty="0">
              <a:solidFill>
                <a:schemeClr val="tx1"/>
              </a:solidFill>
            </a:rPr>
            <a:t>-</a:t>
          </a:r>
          <a:r>
            <a:rPr lang="en-GB" sz="2000" dirty="0">
              <a:solidFill>
                <a:schemeClr val="tx2"/>
              </a:solidFill>
            </a:rPr>
            <a:t> </a:t>
          </a:r>
          <a:r>
            <a:rPr lang="en-GB" sz="1800" dirty="0">
              <a:solidFill>
                <a:schemeClr val="tx1"/>
              </a:solidFill>
            </a:rPr>
            <a:t>(351 prescriptions dispensed)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1"/>
            <a:ext cx="2946247" cy="496811"/>
          </a:xfrm>
          <a:prstGeom prst="rect">
            <a:avLst/>
          </a:prstGeom>
          <a:noFill/>
          <a:ln w="9525">
            <a:noFill/>
            <a:miter lim="800000"/>
            <a:headEnd/>
            <a:tailEnd/>
          </a:ln>
          <a:effectLst/>
        </p:spPr>
        <p:txBody>
          <a:bodyPr vert="horz" wrap="square" lIns="92117" tIns="46058" rIns="92117" bIns="46058"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7" name="Rectangle 3"/>
          <p:cNvSpPr>
            <a:spLocks noGrp="1" noChangeArrowheads="1"/>
          </p:cNvSpPr>
          <p:nvPr>
            <p:ph type="dt" sz="quarter" idx="1"/>
          </p:nvPr>
        </p:nvSpPr>
        <p:spPr bwMode="auto">
          <a:xfrm>
            <a:off x="3851429" y="1"/>
            <a:ext cx="2946247" cy="496811"/>
          </a:xfrm>
          <a:prstGeom prst="rect">
            <a:avLst/>
          </a:prstGeom>
          <a:noFill/>
          <a:ln w="9525">
            <a:noFill/>
            <a:miter lim="800000"/>
            <a:headEnd/>
            <a:tailEnd/>
          </a:ln>
          <a:effectLst/>
        </p:spPr>
        <p:txBody>
          <a:bodyPr vert="horz" wrap="square" lIns="92117" tIns="46058" rIns="92117" bIns="46058"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6388" name="Rectangle 4"/>
          <p:cNvSpPr>
            <a:spLocks noGrp="1" noChangeArrowheads="1"/>
          </p:cNvSpPr>
          <p:nvPr>
            <p:ph type="ftr" sz="quarter" idx="2"/>
          </p:nvPr>
        </p:nvSpPr>
        <p:spPr bwMode="auto">
          <a:xfrm>
            <a:off x="0" y="9431414"/>
            <a:ext cx="2946247" cy="496811"/>
          </a:xfrm>
          <a:prstGeom prst="rect">
            <a:avLst/>
          </a:prstGeom>
          <a:noFill/>
          <a:ln w="9525">
            <a:noFill/>
            <a:miter lim="800000"/>
            <a:headEnd/>
            <a:tailEnd/>
          </a:ln>
          <a:effectLst/>
        </p:spPr>
        <p:txBody>
          <a:bodyPr vert="horz" wrap="square" lIns="92117" tIns="46058" rIns="92117" bIns="46058"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9" name="Rectangle 5"/>
          <p:cNvSpPr>
            <a:spLocks noGrp="1" noChangeArrowheads="1"/>
          </p:cNvSpPr>
          <p:nvPr>
            <p:ph type="sldNum" sz="quarter" idx="3"/>
          </p:nvPr>
        </p:nvSpPr>
        <p:spPr bwMode="auto">
          <a:xfrm>
            <a:off x="3851429" y="9431414"/>
            <a:ext cx="2946247" cy="496811"/>
          </a:xfrm>
          <a:prstGeom prst="rect">
            <a:avLst/>
          </a:prstGeom>
          <a:noFill/>
          <a:ln w="9525">
            <a:noFill/>
            <a:miter lim="800000"/>
            <a:headEnd/>
            <a:tailEnd/>
          </a:ln>
          <a:effectLst/>
        </p:spPr>
        <p:txBody>
          <a:bodyPr vert="horz" wrap="square" lIns="92117" tIns="46058" rIns="92117" bIns="46058" numCol="1" anchor="b" anchorCtr="0" compatLnSpc="1">
            <a:prstTxWarp prst="textNoShape">
              <a:avLst/>
            </a:prstTxWarp>
          </a:bodyPr>
          <a:lstStyle>
            <a:lvl1pPr algn="r" eaLnBrk="0" hangingPunct="0">
              <a:defRPr sz="1200">
                <a:latin typeface="Times New Roman" pitchFamily="18" charset="0"/>
              </a:defRPr>
            </a:lvl1pPr>
          </a:lstStyle>
          <a:p>
            <a:pPr>
              <a:defRPr/>
            </a:pPr>
            <a:fld id="{54793A40-3C20-43E0-A5DB-AC8740EA30C0}" type="slidenum">
              <a:rPr lang="en-US"/>
              <a:pPr>
                <a:defRPr/>
              </a:pPr>
              <a:t>‹#›</a:t>
            </a:fld>
            <a:endParaRPr lang="en-US" dirty="0"/>
          </a:p>
        </p:txBody>
      </p:sp>
    </p:spTree>
    <p:extLst>
      <p:ext uri="{BB962C8B-B14F-4D97-AF65-F5344CB8AC3E}">
        <p14:creationId xmlns:p14="http://schemas.microsoft.com/office/powerpoint/2010/main" val="1096162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1"/>
            <a:ext cx="2946247" cy="496811"/>
          </a:xfrm>
          <a:prstGeom prst="rect">
            <a:avLst/>
          </a:prstGeom>
          <a:noFill/>
          <a:ln w="9525">
            <a:noFill/>
            <a:miter lim="800000"/>
            <a:headEnd/>
            <a:tailEnd/>
          </a:ln>
          <a:effectLst/>
        </p:spPr>
        <p:txBody>
          <a:bodyPr vert="horz" wrap="square" lIns="92117" tIns="46058" rIns="92117" bIns="46058"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5" name="Rectangle 3"/>
          <p:cNvSpPr>
            <a:spLocks noGrp="1" noChangeArrowheads="1"/>
          </p:cNvSpPr>
          <p:nvPr>
            <p:ph type="dt" idx="1"/>
          </p:nvPr>
        </p:nvSpPr>
        <p:spPr bwMode="auto">
          <a:xfrm>
            <a:off x="3851429" y="1"/>
            <a:ext cx="2946247" cy="496811"/>
          </a:xfrm>
          <a:prstGeom prst="rect">
            <a:avLst/>
          </a:prstGeom>
          <a:noFill/>
          <a:ln w="9525">
            <a:noFill/>
            <a:miter lim="800000"/>
            <a:headEnd/>
            <a:tailEnd/>
          </a:ln>
          <a:effectLst/>
        </p:spPr>
        <p:txBody>
          <a:bodyPr vert="horz" wrap="square" lIns="92117" tIns="46058" rIns="92117" bIns="46058"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88900" y="744538"/>
            <a:ext cx="6619875" cy="3724275"/>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906785" y="4715707"/>
            <a:ext cx="4984107" cy="4468101"/>
          </a:xfrm>
          <a:prstGeom prst="rect">
            <a:avLst/>
          </a:prstGeom>
          <a:noFill/>
          <a:ln w="9525">
            <a:noFill/>
            <a:miter lim="800000"/>
            <a:headEnd/>
            <a:tailEnd/>
          </a:ln>
          <a:effectLst/>
        </p:spPr>
        <p:txBody>
          <a:bodyPr vert="horz" wrap="square" lIns="92117" tIns="46058" rIns="92117" bIns="4605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8" name="Rectangle 6"/>
          <p:cNvSpPr>
            <a:spLocks noGrp="1" noChangeArrowheads="1"/>
          </p:cNvSpPr>
          <p:nvPr>
            <p:ph type="ftr" sz="quarter" idx="4"/>
          </p:nvPr>
        </p:nvSpPr>
        <p:spPr bwMode="auto">
          <a:xfrm>
            <a:off x="0" y="9431414"/>
            <a:ext cx="2946247" cy="496811"/>
          </a:xfrm>
          <a:prstGeom prst="rect">
            <a:avLst/>
          </a:prstGeom>
          <a:noFill/>
          <a:ln w="9525">
            <a:noFill/>
            <a:miter lim="800000"/>
            <a:headEnd/>
            <a:tailEnd/>
          </a:ln>
          <a:effectLst/>
        </p:spPr>
        <p:txBody>
          <a:bodyPr vert="horz" wrap="square" lIns="92117" tIns="46058" rIns="92117" bIns="46058"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9" name="Rectangle 7"/>
          <p:cNvSpPr>
            <a:spLocks noGrp="1" noChangeArrowheads="1"/>
          </p:cNvSpPr>
          <p:nvPr>
            <p:ph type="sldNum" sz="quarter" idx="5"/>
          </p:nvPr>
        </p:nvSpPr>
        <p:spPr bwMode="auto">
          <a:xfrm>
            <a:off x="3851429" y="9431414"/>
            <a:ext cx="2946247" cy="496811"/>
          </a:xfrm>
          <a:prstGeom prst="rect">
            <a:avLst/>
          </a:prstGeom>
          <a:noFill/>
          <a:ln w="9525">
            <a:noFill/>
            <a:miter lim="800000"/>
            <a:headEnd/>
            <a:tailEnd/>
          </a:ln>
          <a:effectLst/>
        </p:spPr>
        <p:txBody>
          <a:bodyPr vert="horz" wrap="square" lIns="92117" tIns="46058" rIns="92117" bIns="46058" numCol="1" anchor="b" anchorCtr="0" compatLnSpc="1">
            <a:prstTxWarp prst="textNoShape">
              <a:avLst/>
            </a:prstTxWarp>
          </a:bodyPr>
          <a:lstStyle>
            <a:lvl1pPr algn="r" eaLnBrk="0" hangingPunct="0">
              <a:defRPr sz="1200">
                <a:latin typeface="Times New Roman" pitchFamily="18" charset="0"/>
              </a:defRPr>
            </a:lvl1pPr>
          </a:lstStyle>
          <a:p>
            <a:pPr>
              <a:defRPr/>
            </a:pPr>
            <a:fld id="{9331F2F7-7C67-4BF4-AFB5-E383715A8556}" type="slidenum">
              <a:rPr lang="en-US"/>
              <a:pPr>
                <a:defRPr/>
              </a:pPr>
              <a:t>‹#›</a:t>
            </a:fld>
            <a:endParaRPr lang="en-US" dirty="0"/>
          </a:p>
        </p:txBody>
      </p:sp>
    </p:spTree>
    <p:extLst>
      <p:ext uri="{BB962C8B-B14F-4D97-AF65-F5344CB8AC3E}">
        <p14:creationId xmlns:p14="http://schemas.microsoft.com/office/powerpoint/2010/main" val="198925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0088" y="1150938"/>
            <a:ext cx="5521325" cy="3105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C11B399-EB21-49E0-8D6B-C5FCDC05AFB6}" type="slidenum">
              <a:rPr lang="en-GB" smtClean="0"/>
              <a:t>1</a:t>
            </a:fld>
            <a:endParaRPr lang="en-GB"/>
          </a:p>
        </p:txBody>
      </p:sp>
    </p:spTree>
    <p:extLst>
      <p:ext uri="{BB962C8B-B14F-4D97-AF65-F5344CB8AC3E}">
        <p14:creationId xmlns:p14="http://schemas.microsoft.com/office/powerpoint/2010/main" val="2476151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BDZ were used by 196 (12%) patients, opioids by 252 (16%), and 59 (4%) patients were using both BDZ and opioids. </a:t>
            </a:r>
          </a:p>
          <a:p>
            <a:endParaRPr lang="en-GB" dirty="0"/>
          </a:p>
          <a:p>
            <a:r>
              <a:rPr lang="en-GB" dirty="0"/>
              <a:t>The majority of patients were taking low dose BDZs and BUT almost half of patients were taking an equal amount of low and high dose opioids. </a:t>
            </a:r>
          </a:p>
        </p:txBody>
      </p:sp>
      <p:sp>
        <p:nvSpPr>
          <p:cNvPr id="4" name="Slide Number Placeholder 3"/>
          <p:cNvSpPr>
            <a:spLocks noGrp="1"/>
          </p:cNvSpPr>
          <p:nvPr>
            <p:ph type="sldNum" sz="quarter" idx="10"/>
          </p:nvPr>
        </p:nvSpPr>
        <p:spPr/>
        <p:txBody>
          <a:bodyPr/>
          <a:lstStyle/>
          <a:p>
            <a:fld id="{C74FE5A9-72BE-4B02-924F-1B105D8028F6}" type="slidenum">
              <a:rPr lang="en-GB" smtClean="0"/>
              <a:t>11</a:t>
            </a:fld>
            <a:endParaRPr lang="en-GB"/>
          </a:p>
        </p:txBody>
      </p:sp>
    </p:spTree>
    <p:extLst>
      <p:ext uri="{BB962C8B-B14F-4D97-AF65-F5344CB8AC3E}">
        <p14:creationId xmlns:p14="http://schemas.microsoft.com/office/powerpoint/2010/main" val="3231341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Compared with non-users, patients taking BDZ or opioids were more likely to be female, worse performance status, have 3 or more co-morbidities including depression/anxiety</a:t>
            </a:r>
          </a:p>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13</a:t>
            </a:fld>
            <a:endParaRPr lang="en-GB"/>
          </a:p>
        </p:txBody>
      </p:sp>
    </p:spTree>
    <p:extLst>
      <p:ext uri="{BB962C8B-B14F-4D97-AF65-F5344CB8AC3E}">
        <p14:creationId xmlns:p14="http://schemas.microsoft.com/office/powerpoint/2010/main" val="3381796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GB" dirty="0"/>
          </a:p>
          <a:p>
            <a:pPr marL="228600" indent="-228600">
              <a:buAutoNum type="arabicParenR"/>
            </a:pPr>
            <a:endParaRPr lang="en-GB" dirty="0"/>
          </a:p>
          <a:p>
            <a:r>
              <a:rPr lang="en-GB" dirty="0"/>
              <a:t>There was no association between BDZ or Opioids and increased admission. </a:t>
            </a:r>
          </a:p>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14</a:t>
            </a:fld>
            <a:endParaRPr lang="en-GB"/>
          </a:p>
        </p:txBody>
      </p:sp>
    </p:spTree>
    <p:extLst>
      <p:ext uri="{BB962C8B-B14F-4D97-AF65-F5344CB8AC3E}">
        <p14:creationId xmlns:p14="http://schemas.microsoft.com/office/powerpoint/2010/main" val="2824491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a:p>
            <a:r>
              <a:rPr lang="en-GB" dirty="0"/>
              <a:t>Treatment with higher (</a:t>
            </a:r>
            <a:r>
              <a:rPr lang="en-GB" dirty="0" err="1"/>
              <a:t>eg</a:t>
            </a:r>
            <a:r>
              <a:rPr lang="en-GB" dirty="0"/>
              <a:t> &gt;1mg lorazepam/24hrs) vs lower (1mg or less lorazepam)  was associated with increased mortality:</a:t>
            </a:r>
          </a:p>
          <a:p>
            <a:endParaRPr lang="en-GB" dirty="0"/>
          </a:p>
          <a:p>
            <a:r>
              <a:rPr lang="en-GB" dirty="0"/>
              <a:t>However, Neither low dose opioids (&lt;30mg/day morphine equivalent) nor high dose opioids (&gt;30mg/day morphine equivalent) showed association with increased mortality. </a:t>
            </a:r>
          </a:p>
          <a:p>
            <a:endParaRPr lang="en-GB" dirty="0"/>
          </a:p>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15</a:t>
            </a:fld>
            <a:endParaRPr lang="en-GB"/>
          </a:p>
        </p:txBody>
      </p:sp>
    </p:spTree>
    <p:extLst>
      <p:ext uri="{BB962C8B-B14F-4D97-AF65-F5344CB8AC3E}">
        <p14:creationId xmlns:p14="http://schemas.microsoft.com/office/powerpoint/2010/main" val="3974239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As a further predictor, a WHO performance status of 3 or 4 was associated with increased mortality</a:t>
            </a:r>
          </a:p>
        </p:txBody>
      </p:sp>
      <p:sp>
        <p:nvSpPr>
          <p:cNvPr id="4" name="Slide Number Placeholder 3"/>
          <p:cNvSpPr>
            <a:spLocks noGrp="1"/>
          </p:cNvSpPr>
          <p:nvPr>
            <p:ph type="sldNum" sz="quarter" idx="10"/>
          </p:nvPr>
        </p:nvSpPr>
        <p:spPr/>
        <p:txBody>
          <a:bodyPr/>
          <a:lstStyle/>
          <a:p>
            <a:fld id="{C74FE5A9-72BE-4B02-924F-1B105D8028F6}" type="slidenum">
              <a:rPr lang="en-GB" smtClean="0"/>
              <a:t>17</a:t>
            </a:fld>
            <a:endParaRPr lang="en-GB"/>
          </a:p>
        </p:txBody>
      </p:sp>
    </p:spTree>
    <p:extLst>
      <p:ext uri="{BB962C8B-B14F-4D97-AF65-F5344CB8AC3E}">
        <p14:creationId xmlns:p14="http://schemas.microsoft.com/office/powerpoint/2010/main" val="853394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4FE5A9-72BE-4B02-924F-1B105D8028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3774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19</a:t>
            </a:fld>
            <a:endParaRPr lang="en-GB"/>
          </a:p>
        </p:txBody>
      </p:sp>
    </p:spTree>
    <p:extLst>
      <p:ext uri="{BB962C8B-B14F-4D97-AF65-F5344CB8AC3E}">
        <p14:creationId xmlns:p14="http://schemas.microsoft.com/office/powerpoint/2010/main" val="1835267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Previous concerns around the use of  opioids and low dose BDZs in ILD patients is not supported by this data. </a:t>
            </a:r>
          </a:p>
        </p:txBody>
      </p:sp>
      <p:sp>
        <p:nvSpPr>
          <p:cNvPr id="4" name="Slide Number Placeholder 3"/>
          <p:cNvSpPr>
            <a:spLocks noGrp="1"/>
          </p:cNvSpPr>
          <p:nvPr>
            <p:ph type="sldNum" sz="quarter" idx="10"/>
          </p:nvPr>
        </p:nvSpPr>
        <p:spPr/>
        <p:txBody>
          <a:bodyPr/>
          <a:lstStyle/>
          <a:p>
            <a:fld id="{C74FE5A9-72BE-4B02-924F-1B105D8028F6}" type="slidenum">
              <a:rPr lang="en-GB" smtClean="0"/>
              <a:t>21</a:t>
            </a:fld>
            <a:endParaRPr lang="en-GB"/>
          </a:p>
        </p:txBody>
      </p:sp>
    </p:spTree>
    <p:extLst>
      <p:ext uri="{BB962C8B-B14F-4D97-AF65-F5344CB8AC3E}">
        <p14:creationId xmlns:p14="http://schemas.microsoft.com/office/powerpoint/2010/main" val="910202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4FE5A9-72BE-4B02-924F-1B105D8028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850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3</a:t>
            </a:fld>
            <a:endParaRPr lang="en-GB"/>
          </a:p>
        </p:txBody>
      </p:sp>
    </p:spTree>
    <p:extLst>
      <p:ext uri="{BB962C8B-B14F-4D97-AF65-F5344CB8AC3E}">
        <p14:creationId xmlns:p14="http://schemas.microsoft.com/office/powerpoint/2010/main" val="1120437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 health, social and informal care costs, and is one of the most frequent causes of emergency hospital admission and attendance.[6] </a:t>
            </a:r>
          </a:p>
          <a:p>
            <a:endParaRPr lang="en-GB" dirty="0"/>
          </a:p>
          <a:p>
            <a:endParaRPr lang="en-GB" dirty="0"/>
          </a:p>
          <a:p>
            <a:r>
              <a:rPr lang="en-GB" dirty="0"/>
              <a:t>National Institute Clinical Excellence guidelines recommend the use of BDZ and/or opioids for symptomatic management of breathlessness in idiopathic pulmonary fibrosis (IPF).[7] </a:t>
            </a:r>
          </a:p>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4</a:t>
            </a:fld>
            <a:endParaRPr lang="en-GB"/>
          </a:p>
        </p:txBody>
      </p:sp>
    </p:spTree>
    <p:extLst>
      <p:ext uri="{BB962C8B-B14F-4D97-AF65-F5344CB8AC3E}">
        <p14:creationId xmlns:p14="http://schemas.microsoft.com/office/powerpoint/2010/main" val="868315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4098" name="Text Box 2"/>
          <p:cNvSpPr txBox="1">
            <a:spLocks noGrp="1" noChangeArrowheads="1"/>
          </p:cNvSpPr>
          <p:nvPr>
            <p:ph type="body"/>
          </p:nvPr>
        </p:nvSpPr>
        <p:spPr bwMode="auto">
          <a:xfrm>
            <a:off x="1185863" y="4787900"/>
            <a:ext cx="5407025"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171450" indent="-171450" eaLnBrk="1">
              <a:lnSpc>
                <a:spcPct val="93000"/>
              </a:lnSpc>
              <a:spcBef>
                <a:spcPct val="0"/>
              </a:spcBef>
              <a:buSzPct val="45000"/>
              <a:buFont typeface="Arial" panose="020B0604020202020204" pitchFamily="34" charset="0"/>
              <a:buChar char="•"/>
              <a:tabLst>
                <a:tab pos="723900" algn="l"/>
                <a:tab pos="1447800" algn="l"/>
                <a:tab pos="2171700" algn="l"/>
                <a:tab pos="2895600" algn="l"/>
                <a:tab pos="3619500" algn="l"/>
                <a:tab pos="4343400" algn="l"/>
                <a:tab pos="5067300" algn="l"/>
              </a:tabLst>
            </a:pPr>
            <a:r>
              <a:rPr lang="en-GB" altLang="en-US" dirty="0">
                <a:latin typeface="Arial" panose="020B0604020202020204" pitchFamily="34" charset="0"/>
                <a:cs typeface="msgothic" charset="0"/>
              </a:rPr>
              <a:t>In a study published in the BMJ in 2014, </a:t>
            </a:r>
            <a:r>
              <a:rPr lang="en-GB" altLang="en-US" dirty="0" err="1">
                <a:latin typeface="Arial" panose="020B0604020202020204" pitchFamily="34" charset="0"/>
                <a:cs typeface="msgothic" charset="0"/>
              </a:rPr>
              <a:t>Ekstrom</a:t>
            </a:r>
            <a:r>
              <a:rPr lang="en-GB" altLang="en-US" dirty="0">
                <a:latin typeface="Arial" panose="020B0604020202020204" pitchFamily="34" charset="0"/>
                <a:cs typeface="msgothic" charset="0"/>
              </a:rPr>
              <a:t> et al showed that high dose BDZs and high dose opioids associated with increased deaths in patients with COPD.</a:t>
            </a:r>
          </a:p>
          <a:p>
            <a:pPr marL="171450" indent="-171450" eaLnBrk="1">
              <a:lnSpc>
                <a:spcPct val="93000"/>
              </a:lnSpc>
              <a:spcBef>
                <a:spcPct val="0"/>
              </a:spcBef>
              <a:buSzPct val="45000"/>
              <a:buFont typeface="Arial" panose="020B0604020202020204" pitchFamily="34" charset="0"/>
              <a:buChar char="•"/>
              <a:tabLst>
                <a:tab pos="723900" algn="l"/>
                <a:tab pos="1447800" algn="l"/>
                <a:tab pos="2171700" algn="l"/>
                <a:tab pos="2895600" algn="l"/>
                <a:tab pos="3619500" algn="l"/>
                <a:tab pos="4343400" algn="l"/>
                <a:tab pos="5067300" algn="l"/>
              </a:tabLst>
            </a:pPr>
            <a:endParaRPr lang="en-GB" altLang="en-US" dirty="0">
              <a:latin typeface="Arial" panose="020B0604020202020204" pitchFamily="34" charset="0"/>
              <a:cs typeface="msgothic" charset="0"/>
            </a:endParaRPr>
          </a:p>
          <a:p>
            <a:pPr marL="171450" marR="0" lvl="0" indent="-171450" algn="l" defTabSz="914400" rtl="0" eaLnBrk="1" fontAlgn="auto" latinLnBrk="0" hangingPunct="1">
              <a:lnSpc>
                <a:spcPct val="93000"/>
              </a:lnSpc>
              <a:spcBef>
                <a:spcPct val="0"/>
              </a:spcBef>
              <a:spcAft>
                <a:spcPts val="0"/>
              </a:spcAft>
              <a:buClrTx/>
              <a:buSzPct val="45000"/>
              <a:buFont typeface="Arial" panose="020B0604020202020204" pitchFamily="34" charset="0"/>
              <a:buChar char="•"/>
              <a:tabLst>
                <a:tab pos="723900" algn="l"/>
                <a:tab pos="1447800" algn="l"/>
                <a:tab pos="2171700" algn="l"/>
                <a:tab pos="2895600" algn="l"/>
                <a:tab pos="3619500" algn="l"/>
                <a:tab pos="4343400" algn="l"/>
                <a:tab pos="5067300" algn="l"/>
              </a:tabLst>
              <a:defRPr/>
            </a:pPr>
            <a:r>
              <a:rPr lang="en-GB" sz="1200" kern="1200" dirty="0">
                <a:solidFill>
                  <a:schemeClr val="tx1"/>
                </a:solidFill>
                <a:effectLst/>
                <a:latin typeface="+mn-lt"/>
                <a:ea typeface="+mn-ea"/>
                <a:cs typeface="+mn-cs"/>
              </a:rPr>
              <a:t>What we do know are that there are ongoing concerns that these medications may cause adverse events, including respiratory depression, confusion, falls, and even premature death are cited as barriers for respiratory and palliative care health professionals.</a:t>
            </a:r>
          </a:p>
          <a:p>
            <a:pPr marL="171450" marR="0" lvl="0" indent="-171450" algn="l" defTabSz="914400" rtl="0" eaLnBrk="1" fontAlgn="auto" latinLnBrk="0" hangingPunct="1">
              <a:lnSpc>
                <a:spcPct val="93000"/>
              </a:lnSpc>
              <a:spcBef>
                <a:spcPct val="0"/>
              </a:spcBef>
              <a:spcAft>
                <a:spcPts val="0"/>
              </a:spcAft>
              <a:buClrTx/>
              <a:buSzPct val="45000"/>
              <a:buFont typeface="Arial" panose="020B0604020202020204" pitchFamily="34" charset="0"/>
              <a:buChar char="•"/>
              <a:tabLst>
                <a:tab pos="723900" algn="l"/>
                <a:tab pos="1447800" algn="l"/>
                <a:tab pos="2171700" algn="l"/>
                <a:tab pos="2895600" algn="l"/>
                <a:tab pos="3619500" algn="l"/>
                <a:tab pos="4343400" algn="l"/>
                <a:tab pos="5067300" algn="l"/>
              </a:tabLst>
              <a:defRPr/>
            </a:pPr>
            <a:endParaRPr lang="en-GB" sz="1200" kern="1200" dirty="0">
              <a:solidFill>
                <a:schemeClr val="tx1"/>
              </a:solidFill>
              <a:effectLst/>
              <a:latin typeface="+mn-lt"/>
              <a:ea typeface="+mn-ea"/>
              <a:cs typeface="+mn-cs"/>
            </a:endParaRPr>
          </a:p>
          <a:p>
            <a:pPr marL="171450" marR="0" lvl="0" indent="-171450" algn="l" defTabSz="914400" rtl="0" eaLnBrk="1" fontAlgn="auto" latinLnBrk="0" hangingPunct="1">
              <a:lnSpc>
                <a:spcPct val="93000"/>
              </a:lnSpc>
              <a:spcBef>
                <a:spcPct val="0"/>
              </a:spcBef>
              <a:spcAft>
                <a:spcPts val="0"/>
              </a:spcAft>
              <a:buClrTx/>
              <a:buSzPct val="45000"/>
              <a:buFont typeface="Arial" panose="020B0604020202020204" pitchFamily="34" charset="0"/>
              <a:buChar char="•"/>
              <a:tabLst>
                <a:tab pos="723900" algn="l"/>
                <a:tab pos="1447800" algn="l"/>
                <a:tab pos="2171700" algn="l"/>
                <a:tab pos="2895600" algn="l"/>
                <a:tab pos="3619500" algn="l"/>
                <a:tab pos="4343400" algn="l"/>
                <a:tab pos="5067300" algn="l"/>
              </a:tabLst>
              <a:defRPr/>
            </a:pPr>
            <a:r>
              <a:rPr lang="en-GB" sz="1200" kern="1200" dirty="0">
                <a:solidFill>
                  <a:schemeClr val="tx1"/>
                </a:solidFill>
                <a:effectLst/>
                <a:latin typeface="+mn-lt"/>
                <a:ea typeface="+mn-ea"/>
                <a:cs typeface="+mn-cs"/>
              </a:rPr>
              <a:t>These concerns may cause reluctance to prescribe and use these medications, thus contributing to less than optimal symptomatic management with unnecessary suffering and hospital admissions. </a:t>
            </a:r>
          </a:p>
          <a:p>
            <a:pPr marL="171450" marR="0" lvl="0" indent="-171450" algn="l" defTabSz="914400" rtl="0" eaLnBrk="1" fontAlgn="auto" latinLnBrk="0" hangingPunct="1">
              <a:lnSpc>
                <a:spcPct val="93000"/>
              </a:lnSpc>
              <a:spcBef>
                <a:spcPct val="0"/>
              </a:spcBef>
              <a:spcAft>
                <a:spcPts val="0"/>
              </a:spcAft>
              <a:buClrTx/>
              <a:buSzPct val="45000"/>
              <a:buFont typeface="Arial" panose="020B0604020202020204" pitchFamily="34" charset="0"/>
              <a:buChar char="•"/>
              <a:tabLst>
                <a:tab pos="723900" algn="l"/>
                <a:tab pos="1447800" algn="l"/>
                <a:tab pos="2171700" algn="l"/>
                <a:tab pos="2895600" algn="l"/>
                <a:tab pos="3619500" algn="l"/>
                <a:tab pos="4343400" algn="l"/>
                <a:tab pos="5067300" algn="l"/>
              </a:tabLst>
              <a:defRPr/>
            </a:pPr>
            <a:endParaRPr lang="en-GB" sz="1200" kern="1200" dirty="0">
              <a:solidFill>
                <a:schemeClr val="tx1"/>
              </a:solidFill>
              <a:effectLst/>
              <a:latin typeface="+mn-lt"/>
              <a:ea typeface="+mn-ea"/>
              <a:cs typeface="+mn-cs"/>
            </a:endParaRPr>
          </a:p>
          <a:p>
            <a:pPr marL="171450" marR="0" lvl="0" indent="-171450" algn="l" defTabSz="914400" rtl="0" eaLnBrk="1" fontAlgn="auto" latinLnBrk="0" hangingPunct="1">
              <a:lnSpc>
                <a:spcPct val="93000"/>
              </a:lnSpc>
              <a:spcBef>
                <a:spcPct val="0"/>
              </a:spcBef>
              <a:spcAft>
                <a:spcPts val="0"/>
              </a:spcAft>
              <a:buClrTx/>
              <a:buSzPct val="45000"/>
              <a:buFont typeface="Arial" panose="020B0604020202020204" pitchFamily="34" charset="0"/>
              <a:buChar char="•"/>
              <a:tabLst>
                <a:tab pos="723900" algn="l"/>
                <a:tab pos="1447800" algn="l"/>
                <a:tab pos="2171700" algn="l"/>
                <a:tab pos="2895600" algn="l"/>
                <a:tab pos="3619500" algn="l"/>
                <a:tab pos="4343400" algn="l"/>
                <a:tab pos="5067300" algn="l"/>
              </a:tabLst>
              <a:defRPr/>
            </a:pPr>
            <a:r>
              <a:rPr lang="en-GB" sz="1200" kern="1200" dirty="0">
                <a:solidFill>
                  <a:schemeClr val="tx1"/>
                </a:solidFill>
                <a:effectLst/>
                <a:latin typeface="+mn-lt"/>
                <a:ea typeface="+mn-ea"/>
                <a:cs typeface="+mn-cs"/>
              </a:rPr>
              <a:t>Data on safety may help inform day to day management and guide clinicians on optimal management  of disabling symptoms (including appropriate dosing)</a:t>
            </a:r>
          </a:p>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endParaRPr lang="en-GB" altLang="en-US" dirty="0">
              <a:latin typeface="Arial" panose="020B0604020202020204" pitchFamily="34" charset="0"/>
              <a:cs typeface="msgothic" charset="0"/>
            </a:endParaRPr>
          </a:p>
        </p:txBody>
      </p:sp>
    </p:spTree>
    <p:extLst>
      <p:ext uri="{BB962C8B-B14F-4D97-AF65-F5344CB8AC3E}">
        <p14:creationId xmlns:p14="http://schemas.microsoft.com/office/powerpoint/2010/main" val="3055888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6</a:t>
            </a:fld>
            <a:endParaRPr lang="en-GB"/>
          </a:p>
        </p:txBody>
      </p:sp>
    </p:spTree>
    <p:extLst>
      <p:ext uri="{BB962C8B-B14F-4D97-AF65-F5344CB8AC3E}">
        <p14:creationId xmlns:p14="http://schemas.microsoft.com/office/powerpoint/2010/main" val="3692414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7</a:t>
            </a:fld>
            <a:endParaRPr lang="en-GB"/>
          </a:p>
        </p:txBody>
      </p:sp>
    </p:spTree>
    <p:extLst>
      <p:ext uri="{BB962C8B-B14F-4D97-AF65-F5344CB8AC3E}">
        <p14:creationId xmlns:p14="http://schemas.microsoft.com/office/powerpoint/2010/main" val="2201836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dirty="0"/>
              <a:t>15mg oxazepam= 8mg diazepam= 1mg lorazepam</a:t>
            </a:r>
          </a:p>
          <a:p>
            <a:pPr rtl="0"/>
            <a:endParaRPr lang="en-GB" dirty="0"/>
          </a:p>
        </p:txBody>
      </p:sp>
      <p:sp>
        <p:nvSpPr>
          <p:cNvPr id="4" name="Slide Number Placeholder 3"/>
          <p:cNvSpPr>
            <a:spLocks noGrp="1"/>
          </p:cNvSpPr>
          <p:nvPr>
            <p:ph type="sldNum" sz="quarter" idx="10"/>
          </p:nvPr>
        </p:nvSpPr>
        <p:spPr/>
        <p:txBody>
          <a:bodyPr/>
          <a:lstStyle/>
          <a:p>
            <a:fld id="{C74FE5A9-72BE-4B02-924F-1B105D8028F6}" type="slidenum">
              <a:rPr lang="en-GB" smtClean="0"/>
              <a:t>8</a:t>
            </a:fld>
            <a:endParaRPr lang="en-GB"/>
          </a:p>
        </p:txBody>
      </p:sp>
    </p:spTree>
    <p:extLst>
      <p:ext uri="{BB962C8B-B14F-4D97-AF65-F5344CB8AC3E}">
        <p14:creationId xmlns:p14="http://schemas.microsoft.com/office/powerpoint/2010/main" val="494148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dirty="0"/>
              <a:t>15mg oxazepam= 8mg diazepam= 1mg lorazepam</a:t>
            </a:r>
          </a:p>
          <a:p>
            <a:pPr rtl="0"/>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4FE5A9-72BE-4B02-924F-1B105D8028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433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4FE5A9-72BE-4B02-924F-1B105D8028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86659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eaLnBrk="0" hangingPunct="0"/>
            <a:r>
              <a:rPr lang="en-GB" sz="1400">
                <a:solidFill>
                  <a:schemeClr val="bg2"/>
                </a:solidFill>
                <a:latin typeface="Kings Caslon Display"/>
              </a:rPr>
              <a:t>	            		</a:t>
            </a:r>
            <a:endParaRPr lang="en-US" sz="1400">
              <a:solidFill>
                <a:schemeClr val="bg2"/>
              </a:solidFill>
              <a:latin typeface="Kings Caslon Display"/>
            </a:endParaRPr>
          </a:p>
        </p:txBody>
      </p:sp>
      <p:pic>
        <p:nvPicPr>
          <p:cNvPr id="5" name="Picture 59" descr="KCL logo"/>
          <p:cNvPicPr>
            <a:picLocks noChangeAspect="1" noChangeArrowheads="1"/>
          </p:cNvPicPr>
          <p:nvPr/>
        </p:nvPicPr>
        <p:blipFill>
          <a:blip r:embed="rId2" cstate="print"/>
          <a:srcRect/>
          <a:stretch>
            <a:fillRect/>
          </a:stretch>
        </p:blipFill>
        <p:spPr bwMode="auto">
          <a:xfrm>
            <a:off x="9844618" y="544513"/>
            <a:ext cx="2095500" cy="1122362"/>
          </a:xfrm>
          <a:prstGeom prst="rect">
            <a:avLst/>
          </a:prstGeom>
          <a:noFill/>
          <a:ln w="9525">
            <a:noFill/>
            <a:miter lim="800000"/>
            <a:headEnd/>
            <a:tailEnd/>
          </a:ln>
        </p:spPr>
      </p:pic>
      <p:sp>
        <p:nvSpPr>
          <p:cNvPr id="6" name="Rectangle 24"/>
          <p:cNvSpPr>
            <a:spLocks noChangeArrowheads="1"/>
          </p:cNvSpPr>
          <p:nvPr/>
        </p:nvSpPr>
        <p:spPr bwMode="auto">
          <a:xfrm>
            <a:off x="0" y="0"/>
            <a:ext cx="12192000" cy="331788"/>
          </a:xfrm>
          <a:prstGeom prst="rect">
            <a:avLst/>
          </a:prstGeom>
          <a:solidFill>
            <a:srgbClr val="000099"/>
          </a:solidFill>
          <a:ln w="9525">
            <a:noFill/>
            <a:miter lim="800000"/>
            <a:headEnd/>
            <a:tailEnd/>
          </a:ln>
        </p:spPr>
        <p:txBody>
          <a:bodyPr wrap="none" anchor="ctr"/>
          <a:lstStyle/>
          <a:p>
            <a:pPr eaLnBrk="0" hangingPunct="0"/>
            <a:endParaRPr lang="en-GB" sz="2400"/>
          </a:p>
        </p:txBody>
      </p:sp>
      <p:pic>
        <p:nvPicPr>
          <p:cNvPr id="7" name="Picture 20"/>
          <p:cNvPicPr preferRelativeResize="0">
            <a:picLocks noChangeAspect="1" noChangeArrowheads="1"/>
          </p:cNvPicPr>
          <p:nvPr userDrawn="1"/>
        </p:nvPicPr>
        <p:blipFill>
          <a:blip r:embed="rId3" cstate="print"/>
          <a:srcRect b="10309"/>
          <a:stretch>
            <a:fillRect/>
          </a:stretch>
        </p:blipFill>
        <p:spPr bwMode="auto">
          <a:xfrm>
            <a:off x="1" y="1931989"/>
            <a:ext cx="1919817" cy="1698625"/>
          </a:xfrm>
          <a:prstGeom prst="rect">
            <a:avLst/>
          </a:prstGeom>
          <a:noFill/>
          <a:ln w="9525">
            <a:noFill/>
            <a:miter lim="800000"/>
            <a:headEnd/>
            <a:tailEnd/>
          </a:ln>
        </p:spPr>
      </p:pic>
      <p:pic>
        <p:nvPicPr>
          <p:cNvPr id="8" name="Picture 5"/>
          <p:cNvPicPr>
            <a:picLocks noChangeAspect="1" noChangeArrowheads="1"/>
          </p:cNvPicPr>
          <p:nvPr userDrawn="1"/>
        </p:nvPicPr>
        <p:blipFill>
          <a:blip r:embed="rId4" cstate="print"/>
          <a:srcRect/>
          <a:stretch>
            <a:fillRect/>
          </a:stretch>
        </p:blipFill>
        <p:spPr bwMode="auto">
          <a:xfrm>
            <a:off x="2103968" y="544513"/>
            <a:ext cx="2046817" cy="912812"/>
          </a:xfrm>
          <a:prstGeom prst="rect">
            <a:avLst/>
          </a:prstGeom>
          <a:noFill/>
          <a:ln w="9525">
            <a:noFill/>
            <a:miter lim="800000"/>
            <a:headEnd/>
            <a:tailEnd/>
          </a:ln>
        </p:spPr>
      </p:pic>
      <p:grpSp>
        <p:nvGrpSpPr>
          <p:cNvPr id="9" name="Group 2"/>
          <p:cNvGrpSpPr>
            <a:grpSpLocks/>
          </p:cNvGrpSpPr>
          <p:nvPr userDrawn="1"/>
        </p:nvGrpSpPr>
        <p:grpSpPr bwMode="auto">
          <a:xfrm>
            <a:off x="5184018" y="727076"/>
            <a:ext cx="4383316" cy="688975"/>
            <a:chOff x="2039" y="2524"/>
            <a:chExt cx="5178" cy="1087"/>
          </a:xfrm>
        </p:grpSpPr>
        <p:sp>
          <p:nvSpPr>
            <p:cNvPr id="11" name="Text Box 4"/>
            <p:cNvSpPr txBox="1">
              <a:spLocks noChangeArrowheads="1"/>
            </p:cNvSpPr>
            <p:nvPr/>
          </p:nvSpPr>
          <p:spPr bwMode="auto">
            <a:xfrm>
              <a:off x="2039" y="2640"/>
              <a:ext cx="4083" cy="4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KingsBureauGrot FiveOne" pitchFamily="2" charset="0"/>
                </a:defRPr>
              </a:lvl1pPr>
              <a:lvl2pPr marL="742950" indent="-285750" eaLnBrk="0" hangingPunct="0">
                <a:defRPr sz="2400">
                  <a:solidFill>
                    <a:schemeClr val="tx1"/>
                  </a:solidFill>
                  <a:latin typeface="KingsBureauGrot FiveOne" pitchFamily="2" charset="0"/>
                </a:defRPr>
              </a:lvl2pPr>
              <a:lvl3pPr marL="1143000" indent="-228600" eaLnBrk="0" hangingPunct="0">
                <a:defRPr sz="2400">
                  <a:solidFill>
                    <a:schemeClr val="tx1"/>
                  </a:solidFill>
                  <a:latin typeface="KingsBureauGrot FiveOne" pitchFamily="2" charset="0"/>
                </a:defRPr>
              </a:lvl3pPr>
              <a:lvl4pPr marL="1600200" indent="-228600" eaLnBrk="0" hangingPunct="0">
                <a:defRPr sz="2400">
                  <a:solidFill>
                    <a:schemeClr val="tx1"/>
                  </a:solidFill>
                  <a:latin typeface="KingsBureauGrot FiveOne" pitchFamily="2" charset="0"/>
                </a:defRPr>
              </a:lvl4pPr>
              <a:lvl5pPr marL="2057400" indent="-228600" eaLnBrk="0" hangingPunct="0">
                <a:defRPr sz="2400">
                  <a:solidFill>
                    <a:schemeClr val="tx1"/>
                  </a:solidFill>
                  <a:latin typeface="KingsBureauGrot FiveOne" pitchFamily="2" charset="0"/>
                </a:defRPr>
              </a:lvl5pPr>
              <a:lvl6pPr marL="2514600" indent="-228600" eaLnBrk="0" fontAlgn="base" hangingPunct="0">
                <a:spcBef>
                  <a:spcPct val="0"/>
                </a:spcBef>
                <a:spcAft>
                  <a:spcPct val="0"/>
                </a:spcAft>
                <a:defRPr sz="2400">
                  <a:solidFill>
                    <a:schemeClr val="tx1"/>
                  </a:solidFill>
                  <a:latin typeface="KingsBureauGrot FiveOne" pitchFamily="2" charset="0"/>
                </a:defRPr>
              </a:lvl6pPr>
              <a:lvl7pPr marL="2971800" indent="-228600" eaLnBrk="0" fontAlgn="base" hangingPunct="0">
                <a:spcBef>
                  <a:spcPct val="0"/>
                </a:spcBef>
                <a:spcAft>
                  <a:spcPct val="0"/>
                </a:spcAft>
                <a:defRPr sz="2400">
                  <a:solidFill>
                    <a:schemeClr val="tx1"/>
                  </a:solidFill>
                  <a:latin typeface="KingsBureauGrot FiveOne" pitchFamily="2" charset="0"/>
                </a:defRPr>
              </a:lvl7pPr>
              <a:lvl8pPr marL="3429000" indent="-228600" eaLnBrk="0" fontAlgn="base" hangingPunct="0">
                <a:spcBef>
                  <a:spcPct val="0"/>
                </a:spcBef>
                <a:spcAft>
                  <a:spcPct val="0"/>
                </a:spcAft>
                <a:defRPr sz="2400">
                  <a:solidFill>
                    <a:schemeClr val="tx1"/>
                  </a:solidFill>
                  <a:latin typeface="KingsBureauGrot FiveOne" pitchFamily="2" charset="0"/>
                </a:defRPr>
              </a:lvl8pPr>
              <a:lvl9pPr marL="3886200" indent="-228600" eaLnBrk="0" fontAlgn="base" hangingPunct="0">
                <a:spcBef>
                  <a:spcPct val="0"/>
                </a:spcBef>
                <a:spcAft>
                  <a:spcPct val="0"/>
                </a:spcAft>
                <a:defRPr sz="2400">
                  <a:solidFill>
                    <a:schemeClr val="tx1"/>
                  </a:solidFill>
                  <a:latin typeface="KingsBureauGrot FiveOne" pitchFamily="2" charset="0"/>
                </a:defRPr>
              </a:lvl9pPr>
            </a:lstStyle>
            <a:p>
              <a:pPr>
                <a:spcAft>
                  <a:spcPts val="1000"/>
                </a:spcAft>
                <a:defRPr/>
              </a:pPr>
              <a:r>
                <a:rPr lang="en-GB" sz="1400" dirty="0">
                  <a:solidFill>
                    <a:srgbClr val="134A81"/>
                  </a:solidFill>
                  <a:latin typeface="Calibri" pitchFamily="34" charset="0"/>
                </a:rPr>
                <a:t>WHO Collaborating Centre for Palliative Care and Rehabilitation</a:t>
              </a:r>
              <a:endParaRPr lang="en-US" sz="4400" dirty="0"/>
            </a:p>
          </p:txBody>
        </p:sp>
        <p:pic>
          <p:nvPicPr>
            <p:cNvPr id="10" name="Picture 3" descr="WENWHO_L"/>
            <p:cNvPicPr>
              <a:picLocks noChangeAspect="1" noChangeArrowheads="1"/>
            </p:cNvPicPr>
            <p:nvPr/>
          </p:nvPicPr>
          <p:blipFill>
            <a:blip r:embed="rId5" cstate="print"/>
            <a:srcRect b="9943"/>
            <a:stretch>
              <a:fillRect/>
            </a:stretch>
          </p:blipFill>
          <p:spPr bwMode="auto">
            <a:xfrm>
              <a:off x="6021" y="2524"/>
              <a:ext cx="1196" cy="1087"/>
            </a:xfrm>
            <a:prstGeom prst="rect">
              <a:avLst/>
            </a:prstGeom>
            <a:noFill/>
            <a:ln w="9525">
              <a:noFill/>
              <a:miter lim="800000"/>
              <a:headEnd/>
              <a:tailEnd/>
            </a:ln>
          </p:spPr>
        </p:pic>
      </p:grpSp>
      <p:pic>
        <p:nvPicPr>
          <p:cNvPr id="12" name="Picture 19"/>
          <p:cNvPicPr>
            <a:picLocks noChangeAspect="1" noChangeArrowheads="1"/>
          </p:cNvPicPr>
          <p:nvPr userDrawn="1"/>
        </p:nvPicPr>
        <p:blipFill>
          <a:blip r:embed="rId6" cstate="print"/>
          <a:srcRect/>
          <a:stretch>
            <a:fillRect/>
          </a:stretch>
        </p:blipFill>
        <p:spPr bwMode="auto">
          <a:xfrm>
            <a:off x="1" y="3629025"/>
            <a:ext cx="1919817" cy="1462088"/>
          </a:xfrm>
          <a:prstGeom prst="rect">
            <a:avLst/>
          </a:prstGeom>
          <a:noFill/>
          <a:ln w="9525">
            <a:noFill/>
            <a:miter lim="800000"/>
            <a:headEnd/>
            <a:tailEnd/>
          </a:ln>
        </p:spPr>
      </p:pic>
      <p:pic>
        <p:nvPicPr>
          <p:cNvPr id="13" name="Picture 44" descr="pic_dame_cicely"/>
          <p:cNvPicPr preferRelativeResize="0">
            <a:picLocks noChangeArrowheads="1"/>
          </p:cNvPicPr>
          <p:nvPr userDrawn="1"/>
        </p:nvPicPr>
        <p:blipFill>
          <a:blip r:embed="rId7" cstate="print"/>
          <a:srcRect/>
          <a:stretch>
            <a:fillRect/>
          </a:stretch>
        </p:blipFill>
        <p:spPr bwMode="auto">
          <a:xfrm>
            <a:off x="1" y="325438"/>
            <a:ext cx="1919817" cy="1604962"/>
          </a:xfrm>
          <a:prstGeom prst="rect">
            <a:avLst/>
          </a:prstGeom>
          <a:noFill/>
          <a:ln w="9525">
            <a:noFill/>
            <a:miter lim="800000"/>
            <a:headEnd/>
            <a:tailEnd/>
          </a:ln>
        </p:spPr>
      </p:pic>
      <p:pic>
        <p:nvPicPr>
          <p:cNvPr id="14" name="Picture 3"/>
          <p:cNvPicPr>
            <a:picLocks noChangeArrowheads="1"/>
          </p:cNvPicPr>
          <p:nvPr userDrawn="1"/>
        </p:nvPicPr>
        <p:blipFill>
          <a:blip r:embed="rId8" cstate="print"/>
          <a:srcRect l="5116" r="30690"/>
          <a:stretch>
            <a:fillRect/>
          </a:stretch>
        </p:blipFill>
        <p:spPr bwMode="auto">
          <a:xfrm>
            <a:off x="1" y="5008563"/>
            <a:ext cx="1919817" cy="1530350"/>
          </a:xfrm>
          <a:prstGeom prst="rect">
            <a:avLst/>
          </a:prstGeom>
          <a:noFill/>
          <a:ln w="9525">
            <a:noFill/>
            <a:miter lim="800000"/>
            <a:headEnd/>
            <a:tailEnd/>
          </a:ln>
        </p:spPr>
      </p:pic>
      <p:sp>
        <p:nvSpPr>
          <p:cNvPr id="3074" name="Rectangle 2"/>
          <p:cNvSpPr>
            <a:spLocks noGrp="1" noChangeArrowheads="1"/>
          </p:cNvSpPr>
          <p:nvPr>
            <p:ph type="ctrTitle"/>
          </p:nvPr>
        </p:nvSpPr>
        <p:spPr>
          <a:xfrm>
            <a:off x="2631018" y="2205038"/>
            <a:ext cx="9129183" cy="1223962"/>
          </a:xfrm>
        </p:spPr>
        <p:txBody>
          <a:bodyPr/>
          <a:lstStyle>
            <a:lvl1pPr>
              <a:lnSpc>
                <a:spcPct val="90000"/>
              </a:lnSpc>
              <a:defRPr sz="4000">
                <a:latin typeface="Arial" pitchFamily="34" charset="0"/>
                <a:cs typeface="Arial" pitchFamily="34" charset="0"/>
              </a:defRPr>
            </a:lvl1pPr>
          </a:lstStyle>
          <a:p>
            <a:r>
              <a:rPr lang="en-US" dirty="0"/>
              <a:t>Click to edit Master title style</a:t>
            </a:r>
          </a:p>
        </p:txBody>
      </p:sp>
      <p:sp>
        <p:nvSpPr>
          <p:cNvPr id="3075" name="Rectangle 3"/>
          <p:cNvSpPr>
            <a:spLocks noGrp="1" noChangeArrowheads="1"/>
          </p:cNvSpPr>
          <p:nvPr>
            <p:ph type="subTitle" idx="1"/>
          </p:nvPr>
        </p:nvSpPr>
        <p:spPr>
          <a:xfrm>
            <a:off x="2618317" y="4076700"/>
            <a:ext cx="9753600" cy="2268538"/>
          </a:xfrm>
        </p:spPr>
        <p:txBody>
          <a:bodyPr/>
          <a:lstStyle>
            <a:lvl1pPr marL="0" indent="0">
              <a:spcBef>
                <a:spcPct val="0"/>
              </a:spcBef>
              <a:buFontTx/>
              <a:buNone/>
              <a:defRPr sz="2200">
                <a:latin typeface="Arial" pitchFamily="34" charset="0"/>
                <a:cs typeface="Arial" pitchFamily="34" charset="0"/>
              </a:defRPr>
            </a:lvl1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36000" y="692150"/>
            <a:ext cx="2540000" cy="5195888"/>
          </a:xfrm>
        </p:spPr>
        <p:txBody>
          <a:bodyPr vert="eaVert"/>
          <a:lstStyle/>
          <a:p>
            <a:r>
              <a:rPr lang="en-US" dirty="0"/>
              <a:t>Click to edit Master title style</a:t>
            </a:r>
            <a:endParaRPr lang="en-GB" dirty="0"/>
          </a:p>
        </p:txBody>
      </p:sp>
      <p:sp>
        <p:nvSpPr>
          <p:cNvPr id="3" name="Vertical Text Placeholder 2"/>
          <p:cNvSpPr>
            <a:spLocks noGrp="1"/>
          </p:cNvSpPr>
          <p:nvPr>
            <p:ph type="body" orient="vert" idx="1"/>
          </p:nvPr>
        </p:nvSpPr>
        <p:spPr>
          <a:xfrm>
            <a:off x="1016000" y="692150"/>
            <a:ext cx="7416800" cy="519588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75C965-760F-744F-AD17-D0BA4415FB7D}"/>
              </a:ext>
            </a:extLst>
          </p:cNvPr>
          <p:cNvSpPr>
            <a:spLocks noGrp="1"/>
          </p:cNvSpPr>
          <p:nvPr>
            <p:ph type="title"/>
          </p:nvPr>
        </p:nvSpPr>
        <p:spPr>
          <a:xfrm>
            <a:off x="511005" y="386150"/>
            <a:ext cx="7579447" cy="694418"/>
          </a:xfrm>
        </p:spPr>
        <p:txBody>
          <a:bodyPr anchor="ct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DBFE835C-A40F-C948-A1C2-49A2C12325BD}"/>
              </a:ext>
            </a:extLst>
          </p:cNvPr>
          <p:cNvSpPr>
            <a:spLocks noGrp="1"/>
          </p:cNvSpPr>
          <p:nvPr>
            <p:ph type="body" sz="quarter" idx="10"/>
          </p:nvPr>
        </p:nvSpPr>
        <p:spPr>
          <a:xfrm>
            <a:off x="511175" y="1527175"/>
            <a:ext cx="11085513" cy="4840288"/>
          </a:xfrm>
        </p:spPr>
        <p:txBody>
          <a:bodyPr anchor="ct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descr="A picture containing drawing, clock&#10;&#10;Description automatically generated">
            <a:extLst>
              <a:ext uri="{FF2B5EF4-FFF2-40B4-BE49-F238E27FC236}">
                <a16:creationId xmlns:a16="http://schemas.microsoft.com/office/drawing/2014/main" id="{4FCE0EE8-7215-814D-B063-ACA872D1C9FB}"/>
              </a:ext>
            </a:extLst>
          </p:cNvPr>
          <p:cNvPicPr>
            <a:picLocks noChangeAspect="1"/>
          </p:cNvPicPr>
          <p:nvPr userDrawn="1"/>
        </p:nvPicPr>
        <p:blipFill>
          <a:blip r:embed="rId2"/>
          <a:stretch>
            <a:fillRect/>
          </a:stretch>
        </p:blipFill>
        <p:spPr>
          <a:xfrm>
            <a:off x="8229600" y="148123"/>
            <a:ext cx="3860800" cy="1107969"/>
          </a:xfrm>
          <a:prstGeom prst="rect">
            <a:avLst/>
          </a:prstGeom>
        </p:spPr>
      </p:pic>
    </p:spTree>
    <p:extLst>
      <p:ext uri="{BB962C8B-B14F-4D97-AF65-F5344CB8AC3E}">
        <p14:creationId xmlns:p14="http://schemas.microsoft.com/office/powerpoint/2010/main" val="399268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Content Placeholder 2"/>
          <p:cNvSpPr>
            <a:spLocks noGrp="1"/>
          </p:cNvSpPr>
          <p:nvPr>
            <p:ph idx="1"/>
          </p:nvPr>
        </p:nvSpPr>
        <p:spPr>
          <a:xfrm>
            <a:off x="959429" y="1772816"/>
            <a:ext cx="10160000" cy="4114800"/>
          </a:xfrm>
        </p:spPr>
        <p:txBody>
          <a:bodyPr/>
          <a:lstStyle>
            <a:lvl1pPr>
              <a:defRPr sz="28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EDAF5-71CD-4D4C-8953-E902398AE6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4C6CB1-D0AD-407C-A121-8769D95355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14700E3-B39F-4630-9787-E46CAA4C9B94}"/>
              </a:ext>
            </a:extLst>
          </p:cNvPr>
          <p:cNvSpPr>
            <a:spLocks noGrp="1"/>
          </p:cNvSpPr>
          <p:nvPr>
            <p:ph type="dt" sz="half" idx="10"/>
          </p:nvPr>
        </p:nvSpPr>
        <p:spPr/>
        <p:txBody>
          <a:bodyPr/>
          <a:lstStyle/>
          <a:p>
            <a:fld id="{635A9A34-E219-41B9-A1F2-B5CD072FBF0B}" type="datetimeFigureOut">
              <a:rPr lang="en-GB" smtClean="0"/>
              <a:t>04/12/2023</a:t>
            </a:fld>
            <a:endParaRPr lang="en-GB"/>
          </a:p>
        </p:txBody>
      </p:sp>
      <p:sp>
        <p:nvSpPr>
          <p:cNvPr id="5" name="Footer Placeholder 4">
            <a:extLst>
              <a:ext uri="{FF2B5EF4-FFF2-40B4-BE49-F238E27FC236}">
                <a16:creationId xmlns:a16="http://schemas.microsoft.com/office/drawing/2014/main" id="{173FF4D3-967F-400B-A15C-F73E1016DF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D304D9-B756-4C02-9782-B2EC3D1AFA80}"/>
              </a:ext>
            </a:extLst>
          </p:cNvPr>
          <p:cNvSpPr>
            <a:spLocks noGrp="1"/>
          </p:cNvSpPr>
          <p:nvPr>
            <p:ph type="sldNum" sz="quarter" idx="12"/>
          </p:nvPr>
        </p:nvSpPr>
        <p:spPr/>
        <p:txBody>
          <a:bodyPr/>
          <a:lstStyle/>
          <a:p>
            <a:fld id="{C262D211-B570-4984-BD9E-6CDF42214E87}" type="slidenum">
              <a:rPr lang="en-GB" smtClean="0"/>
              <a:t>‹#›</a:t>
            </a:fld>
            <a:endParaRPr lang="en-GB"/>
          </a:p>
        </p:txBody>
      </p:sp>
    </p:spTree>
    <p:extLst>
      <p:ext uri="{BB962C8B-B14F-4D97-AF65-F5344CB8AC3E}">
        <p14:creationId xmlns:p14="http://schemas.microsoft.com/office/powerpoint/2010/main" val="258720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C6614-DD95-402E-B6F7-39C1F6EF3FE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2689C8A-9BDA-4EAE-82CC-D2ED6B1130C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8CCD13-CC3B-4CAE-B26B-896C3EBEB610}"/>
              </a:ext>
            </a:extLst>
          </p:cNvPr>
          <p:cNvSpPr>
            <a:spLocks noGrp="1"/>
          </p:cNvSpPr>
          <p:nvPr>
            <p:ph type="dt" sz="half" idx="10"/>
          </p:nvPr>
        </p:nvSpPr>
        <p:spPr/>
        <p:txBody>
          <a:bodyPr/>
          <a:lstStyle/>
          <a:p>
            <a:fld id="{635A9A34-E219-41B9-A1F2-B5CD072FBF0B}" type="datetimeFigureOut">
              <a:rPr lang="en-GB" smtClean="0"/>
              <a:t>04/12/2023</a:t>
            </a:fld>
            <a:endParaRPr lang="en-GB"/>
          </a:p>
        </p:txBody>
      </p:sp>
      <p:sp>
        <p:nvSpPr>
          <p:cNvPr id="5" name="Footer Placeholder 4">
            <a:extLst>
              <a:ext uri="{FF2B5EF4-FFF2-40B4-BE49-F238E27FC236}">
                <a16:creationId xmlns:a16="http://schemas.microsoft.com/office/drawing/2014/main" id="{CD6A7082-C125-4415-860C-9AD8D92B45F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88A238-B339-4CEE-952C-BFCC5E124B6B}"/>
              </a:ext>
            </a:extLst>
          </p:cNvPr>
          <p:cNvSpPr>
            <a:spLocks noGrp="1"/>
          </p:cNvSpPr>
          <p:nvPr>
            <p:ph type="sldNum" sz="quarter" idx="12"/>
          </p:nvPr>
        </p:nvSpPr>
        <p:spPr/>
        <p:txBody>
          <a:bodyPr/>
          <a:lstStyle/>
          <a:p>
            <a:fld id="{C262D211-B570-4984-BD9E-6CDF42214E87}" type="slidenum">
              <a:rPr lang="en-GB" smtClean="0"/>
              <a:t>‹#›</a:t>
            </a:fld>
            <a:endParaRPr lang="en-GB"/>
          </a:p>
        </p:txBody>
      </p:sp>
    </p:spTree>
    <p:extLst>
      <p:ext uri="{BB962C8B-B14F-4D97-AF65-F5344CB8AC3E}">
        <p14:creationId xmlns:p14="http://schemas.microsoft.com/office/powerpoint/2010/main" val="25662906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9D6E42-615E-4BEA-A3E0-6C9F6A7980BB}"/>
              </a:ext>
            </a:extLst>
          </p:cNvPr>
          <p:cNvSpPr>
            <a:spLocks noGrp="1"/>
          </p:cNvSpPr>
          <p:nvPr>
            <p:ph type="dt" sz="half" idx="10"/>
          </p:nvPr>
        </p:nvSpPr>
        <p:spPr/>
        <p:txBody>
          <a:bodyPr/>
          <a:lstStyle/>
          <a:p>
            <a:fld id="{635A9A34-E219-41B9-A1F2-B5CD072FBF0B}" type="datetimeFigureOut">
              <a:rPr lang="en-GB" smtClean="0"/>
              <a:t>04/12/2023</a:t>
            </a:fld>
            <a:endParaRPr lang="en-GB"/>
          </a:p>
        </p:txBody>
      </p:sp>
      <p:sp>
        <p:nvSpPr>
          <p:cNvPr id="3" name="Footer Placeholder 2">
            <a:extLst>
              <a:ext uri="{FF2B5EF4-FFF2-40B4-BE49-F238E27FC236}">
                <a16:creationId xmlns:a16="http://schemas.microsoft.com/office/drawing/2014/main" id="{82EE7317-79E6-458F-AF7E-7AA12171AAE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57F5F1A-A43A-4D08-83EE-A334EB5EB623}"/>
              </a:ext>
            </a:extLst>
          </p:cNvPr>
          <p:cNvSpPr>
            <a:spLocks noGrp="1"/>
          </p:cNvSpPr>
          <p:nvPr>
            <p:ph type="sldNum" sz="quarter" idx="12"/>
          </p:nvPr>
        </p:nvSpPr>
        <p:spPr/>
        <p:txBody>
          <a:bodyPr/>
          <a:lstStyle/>
          <a:p>
            <a:fld id="{C262D211-B570-4984-BD9E-6CDF42214E87}" type="slidenum">
              <a:rPr lang="en-GB" smtClean="0"/>
              <a:t>‹#›</a:t>
            </a:fld>
            <a:endParaRPr lang="en-GB"/>
          </a:p>
        </p:txBody>
      </p:sp>
    </p:spTree>
    <p:extLst>
      <p:ext uri="{BB962C8B-B14F-4D97-AF65-F5344CB8AC3E}">
        <p14:creationId xmlns:p14="http://schemas.microsoft.com/office/powerpoint/2010/main" val="364221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0160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13964" y="690525"/>
            <a:ext cx="10972800" cy="1143000"/>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dirty="0"/>
              <a:t>Click to edit Master title style</a:t>
            </a:r>
            <a:endParaRPr lang="en-GB"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26" name="Rectangle 10"/>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algn="ctr" eaLnBrk="0" hangingPunct="0"/>
            <a:r>
              <a:rPr lang="en-GB" sz="1400" b="1">
                <a:solidFill>
                  <a:schemeClr val="bg2"/>
                </a:solidFill>
                <a:latin typeface="Arial" charset="0"/>
                <a:cs typeface="Arial" charset="0"/>
              </a:rPr>
              <a:t>www.csi.kcl.ac.uk</a:t>
            </a:r>
            <a:endParaRPr lang="en-US" sz="1400" b="1">
              <a:solidFill>
                <a:schemeClr val="bg2"/>
              </a:solidFill>
              <a:latin typeface="Arial" charset="0"/>
              <a:cs typeface="Arial" charset="0"/>
            </a:endParaRPr>
          </a:p>
        </p:txBody>
      </p:sp>
      <p:sp>
        <p:nvSpPr>
          <p:cNvPr id="2" name="Rectangle 2"/>
          <p:cNvSpPr>
            <a:spLocks noGrp="1" noChangeArrowheads="1"/>
          </p:cNvSpPr>
          <p:nvPr>
            <p:ph type="title"/>
          </p:nvPr>
        </p:nvSpPr>
        <p:spPr bwMode="auto">
          <a:xfrm>
            <a:off x="1016000" y="692150"/>
            <a:ext cx="10160000" cy="7747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1016000" y="1773238"/>
            <a:ext cx="10160000" cy="411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1029" name="Rectangle 27"/>
          <p:cNvSpPr>
            <a:spLocks noChangeArrowheads="1"/>
          </p:cNvSpPr>
          <p:nvPr/>
        </p:nvSpPr>
        <p:spPr bwMode="auto">
          <a:xfrm>
            <a:off x="0" y="0"/>
            <a:ext cx="12192000" cy="323850"/>
          </a:xfrm>
          <a:prstGeom prst="rect">
            <a:avLst/>
          </a:prstGeom>
          <a:solidFill>
            <a:srgbClr val="000099"/>
          </a:solidFill>
          <a:ln w="9525">
            <a:noFill/>
            <a:miter lim="800000"/>
            <a:headEnd/>
            <a:tailEnd/>
          </a:ln>
        </p:spPr>
        <p:txBody>
          <a:bodyPr wrap="none" anchor="ctr"/>
          <a:lstStyle/>
          <a:p>
            <a:pPr eaLnBrk="0" hangingPunct="0"/>
            <a:endParaRPr lang="en-GB" sz="2400"/>
          </a:p>
        </p:txBody>
      </p:sp>
    </p:spTree>
  </p:cSld>
  <p:clrMap bg1="lt1" tx1="dk1" bg2="lt2" tx2="dk2" accent1="accent1" accent2="accent2" accent3="accent3" accent4="accent4" accent5="accent5" accent6="accent6" hlink="hlink" folHlink="folHlink"/>
  <p:sldLayoutIdLst>
    <p:sldLayoutId id="2147483983"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 id="2147483996" r:id="rId12"/>
  </p:sldLayoutIdLst>
  <p:txStyles>
    <p:title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p:titleStyle>
    <p:bodyStyle>
      <a:lvl1pPr marL="261938" indent="-261938" algn="l" rtl="0" eaLnBrk="0" fontAlgn="base" hangingPunct="0">
        <a:spcBef>
          <a:spcPct val="20000"/>
        </a:spcBef>
        <a:spcAft>
          <a:spcPct val="0"/>
        </a:spcAft>
        <a:buClr>
          <a:schemeClr val="tx1"/>
        </a:buClr>
        <a:buChar char="•"/>
        <a:defRPr sz="2800">
          <a:solidFill>
            <a:schemeClr val="tx1"/>
          </a:solidFill>
          <a:latin typeface="Arial" pitchFamily="34" charset="0"/>
          <a:ea typeface="+mn-ea"/>
          <a:cs typeface="Arial" pitchFamily="34" charset="0"/>
        </a:defRPr>
      </a:lvl1pPr>
      <a:lvl2pPr marL="684213" indent="-242888"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2pPr>
      <a:lvl3pPr marL="1135063" indent="-271463"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3pPr>
      <a:lvl4pPr marL="1584325"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4pPr>
      <a:lvl5pPr marL="2033588"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5pPr>
      <a:lvl6pPr marL="2490788" indent="-269875" algn="l" rtl="0" eaLnBrk="1" fontAlgn="base" hangingPunct="1">
        <a:spcBef>
          <a:spcPct val="20000"/>
        </a:spcBef>
        <a:spcAft>
          <a:spcPct val="0"/>
        </a:spcAft>
        <a:buClr>
          <a:schemeClr val="tx1"/>
        </a:buClr>
        <a:buChar char="–"/>
        <a:defRPr>
          <a:solidFill>
            <a:schemeClr val="tx1"/>
          </a:solidFill>
          <a:latin typeface="+mn-lt"/>
        </a:defRPr>
      </a:lvl6pPr>
      <a:lvl7pPr marL="2947988" indent="-269875" algn="l" rtl="0" eaLnBrk="1" fontAlgn="base" hangingPunct="1">
        <a:spcBef>
          <a:spcPct val="20000"/>
        </a:spcBef>
        <a:spcAft>
          <a:spcPct val="0"/>
        </a:spcAft>
        <a:buClr>
          <a:schemeClr val="tx1"/>
        </a:buClr>
        <a:buChar char="–"/>
        <a:defRPr>
          <a:solidFill>
            <a:schemeClr val="tx1"/>
          </a:solidFill>
          <a:latin typeface="+mn-lt"/>
        </a:defRPr>
      </a:lvl7pPr>
      <a:lvl8pPr marL="3405188" indent="-269875" algn="l" rtl="0" eaLnBrk="1" fontAlgn="base" hangingPunct="1">
        <a:spcBef>
          <a:spcPct val="20000"/>
        </a:spcBef>
        <a:spcAft>
          <a:spcPct val="0"/>
        </a:spcAft>
        <a:buClr>
          <a:schemeClr val="tx1"/>
        </a:buClr>
        <a:buChar char="–"/>
        <a:defRPr>
          <a:solidFill>
            <a:schemeClr val="tx1"/>
          </a:solidFill>
          <a:latin typeface="+mn-lt"/>
        </a:defRPr>
      </a:lvl8pPr>
      <a:lvl9pPr marL="3862388" indent="-269875" algn="l" rtl="0" eaLnBrk="1" fontAlgn="base" hangingPunct="1">
        <a:spcBef>
          <a:spcPct val="20000"/>
        </a:spcBef>
        <a:spcAft>
          <a:spcPct val="0"/>
        </a:spcAft>
        <a:buClr>
          <a:schemeClr val="tx1"/>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412A3F-09D7-4BC8-A6E3-4603C6D01BCE}" type="datetimeFigureOut">
              <a:rPr lang="en-GB" smtClean="0"/>
              <a:pPr/>
              <a:t>04/12/2023</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D1075-EA33-4668-82F9-3779ACF13B3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453AE1-7C68-4184-A98F-E44C421A69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30F9107-FB77-4845-AF5D-3337585C00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41378F-AFA8-44F8-9B78-DDAA44BDEA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9A34-E219-41B9-A1F2-B5CD072FBF0B}" type="datetimeFigureOut">
              <a:rPr lang="en-GB" smtClean="0"/>
              <a:t>04/12/2023</a:t>
            </a:fld>
            <a:endParaRPr lang="en-GB"/>
          </a:p>
        </p:txBody>
      </p:sp>
      <p:sp>
        <p:nvSpPr>
          <p:cNvPr id="5" name="Footer Placeholder 4">
            <a:extLst>
              <a:ext uri="{FF2B5EF4-FFF2-40B4-BE49-F238E27FC236}">
                <a16:creationId xmlns:a16="http://schemas.microsoft.com/office/drawing/2014/main" id="{7F7BBA48-9750-4925-B374-505C8C91D3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F9F9DE0-61CC-404C-AB3E-A758A25FE7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62D211-B570-4984-BD9E-6CDF42214E87}" type="slidenum">
              <a:rPr lang="en-GB" smtClean="0"/>
              <a:t>‹#›</a:t>
            </a:fld>
            <a:endParaRPr lang="en-GB"/>
          </a:p>
        </p:txBody>
      </p:sp>
    </p:spTree>
    <p:extLst>
      <p:ext uri="{BB962C8B-B14F-4D97-AF65-F5344CB8AC3E}">
        <p14:creationId xmlns:p14="http://schemas.microsoft.com/office/powerpoint/2010/main" val="606816695"/>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gif"/><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jpeg"/><Relationship Id="rId2" Type="http://schemas.openxmlformats.org/officeDocument/2006/relationships/notesSlide" Target="../notesSlides/notesSlide1.xml"/><Relationship Id="rId16"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5.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C1C05-C2AD-48DF-A789-75BE90532777}"/>
              </a:ext>
            </a:extLst>
          </p:cNvPr>
          <p:cNvSpPr>
            <a:spLocks noGrp="1"/>
          </p:cNvSpPr>
          <p:nvPr>
            <p:ph type="ctrTitle"/>
          </p:nvPr>
        </p:nvSpPr>
        <p:spPr>
          <a:xfrm>
            <a:off x="2705068" y="1988987"/>
            <a:ext cx="8215468" cy="2448928"/>
          </a:xfrm>
        </p:spPr>
        <p:txBody>
          <a:bodyPr>
            <a:noAutofit/>
          </a:bodyPr>
          <a:lstStyle/>
          <a:p>
            <a:r>
              <a:rPr lang="en-GB" sz="3200" b="1" dirty="0">
                <a:effectLst/>
              </a:rPr>
              <a:t>Better Treatments for Breathlessness in Palliative and End of Life Care</a:t>
            </a:r>
            <a:br>
              <a:rPr lang="en-GB" sz="3200" b="1" dirty="0">
                <a:effectLst/>
              </a:rPr>
            </a:br>
            <a:br>
              <a:rPr lang="en-GB" sz="2800" b="1" dirty="0">
                <a:effectLst/>
              </a:rPr>
            </a:br>
            <a:br>
              <a:rPr lang="en-GB" sz="2800" b="1" dirty="0">
                <a:effectLst/>
              </a:rPr>
            </a:br>
            <a:r>
              <a:rPr lang="en-GB" sz="2800" b="1" dirty="0">
                <a:effectLst/>
              </a:rPr>
              <a:t>			</a:t>
            </a:r>
            <a:r>
              <a:rPr lang="en-GB" sz="2800" b="0" dirty="0">
                <a:solidFill>
                  <a:schemeClr val="accent5">
                    <a:lumMod val="10000"/>
                  </a:schemeClr>
                </a:solidFill>
                <a:effectLst/>
              </a:rPr>
              <a:t>Dr Sabrina </a:t>
            </a:r>
            <a:r>
              <a:rPr lang="en-GB" sz="2800" b="0" dirty="0" err="1">
                <a:solidFill>
                  <a:schemeClr val="accent5">
                    <a:lumMod val="10000"/>
                  </a:schemeClr>
                </a:solidFill>
                <a:effectLst/>
              </a:rPr>
              <a:t>Bajwah</a:t>
            </a:r>
            <a:br>
              <a:rPr lang="en-GB" sz="2800" b="0" dirty="0">
                <a:solidFill>
                  <a:schemeClr val="accent5">
                    <a:lumMod val="10000"/>
                  </a:schemeClr>
                </a:solidFill>
                <a:effectLst/>
              </a:rPr>
            </a:br>
            <a:r>
              <a:rPr lang="en-GB" sz="2800" b="0" dirty="0">
                <a:solidFill>
                  <a:schemeClr val="accent5">
                    <a:lumMod val="10000"/>
                  </a:schemeClr>
                </a:solidFill>
                <a:effectLst/>
              </a:rPr>
              <a:t>    Cicely Saunders Institute, King’s College London</a:t>
            </a:r>
            <a:br>
              <a:rPr lang="en-GB" sz="2000" b="1" dirty="0">
                <a:effectLst/>
              </a:rPr>
            </a:br>
            <a:br>
              <a:rPr lang="en-GB" sz="2800" b="1" dirty="0">
                <a:effectLst/>
              </a:rPr>
            </a:br>
            <a:endParaRPr lang="en-GB" sz="2800" b="1" dirty="0">
              <a:effectLst/>
            </a:endParaRPr>
          </a:p>
        </p:txBody>
      </p:sp>
      <p:sp>
        <p:nvSpPr>
          <p:cNvPr id="3" name="TextBox 2">
            <a:extLst>
              <a:ext uri="{FF2B5EF4-FFF2-40B4-BE49-F238E27FC236}">
                <a16:creationId xmlns:a16="http://schemas.microsoft.com/office/drawing/2014/main" id="{0B1E1F28-8964-45B4-B8F3-CF47F8F76AB5}"/>
              </a:ext>
            </a:extLst>
          </p:cNvPr>
          <p:cNvSpPr txBox="1"/>
          <p:nvPr/>
        </p:nvSpPr>
        <p:spPr>
          <a:xfrm>
            <a:off x="1641670" y="5988685"/>
            <a:ext cx="8993778" cy="523220"/>
          </a:xfrm>
          <a:prstGeom prst="rect">
            <a:avLst/>
          </a:prstGeom>
          <a:solidFill>
            <a:schemeClr val="accent1">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BETTER-B is funded by the European Union’s Horizon2020 research and innovation programme under grant agreement No. 825319. </a:t>
            </a:r>
            <a:r>
              <a:rPr lang="en-GB" sz="1400" dirty="0"/>
              <a:t>The views expressed in this presentation are those of the author(s) and not necessarily those of the funders. </a:t>
            </a:r>
          </a:p>
        </p:txBody>
      </p:sp>
      <p:pic>
        <p:nvPicPr>
          <p:cNvPr id="4" name="Picture 2" descr="Better Breathe">
            <a:extLst>
              <a:ext uri="{FF2B5EF4-FFF2-40B4-BE49-F238E27FC236}">
                <a16:creationId xmlns:a16="http://schemas.microsoft.com/office/drawing/2014/main" id="{DCA97A86-049B-4338-BCE7-C3483736D8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6639" y="2693713"/>
            <a:ext cx="1640368" cy="7412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European Commission, official website">
            <a:extLst>
              <a:ext uri="{FF2B5EF4-FFF2-40B4-BE49-F238E27FC236}">
                <a16:creationId xmlns:a16="http://schemas.microsoft.com/office/drawing/2014/main" id="{EF2EAD5C-F8E8-4DE3-8B8D-3095307822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51132" y="6058968"/>
            <a:ext cx="1540868" cy="38265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F1C8950-47C2-4002-9C7F-169E39D4F995}"/>
              </a:ext>
            </a:extLst>
          </p:cNvPr>
          <p:cNvSpPr txBox="1"/>
          <p:nvPr/>
        </p:nvSpPr>
        <p:spPr>
          <a:xfrm>
            <a:off x="1556552" y="6499301"/>
            <a:ext cx="3601179" cy="369332"/>
          </a:xfrm>
          <a:prstGeom prst="rect">
            <a:avLst/>
          </a:prstGeom>
          <a:noFill/>
        </p:spPr>
        <p:txBody>
          <a:bodyPr wrap="none" rtlCol="0">
            <a:spAutoFit/>
          </a:bodyPr>
          <a:lstStyle/>
          <a:p>
            <a:r>
              <a:rPr lang="en-GB" dirty="0">
                <a:solidFill>
                  <a:schemeClr val="bg1"/>
                </a:solidFill>
              </a:rPr>
              <a:t>Follow us on twitter: #betterbreathe</a:t>
            </a:r>
          </a:p>
        </p:txBody>
      </p:sp>
      <p:sp>
        <p:nvSpPr>
          <p:cNvPr id="8" name="TextBox 7">
            <a:extLst>
              <a:ext uri="{FF2B5EF4-FFF2-40B4-BE49-F238E27FC236}">
                <a16:creationId xmlns:a16="http://schemas.microsoft.com/office/drawing/2014/main" id="{8054BF7B-E18F-462F-BCE2-806AFF82A30D}"/>
              </a:ext>
            </a:extLst>
          </p:cNvPr>
          <p:cNvSpPr txBox="1"/>
          <p:nvPr/>
        </p:nvSpPr>
        <p:spPr>
          <a:xfrm>
            <a:off x="7597138" y="6456270"/>
            <a:ext cx="2407006" cy="369332"/>
          </a:xfrm>
          <a:prstGeom prst="rect">
            <a:avLst/>
          </a:prstGeom>
          <a:noFill/>
        </p:spPr>
        <p:txBody>
          <a:bodyPr wrap="none" rtlCol="0">
            <a:spAutoFit/>
          </a:bodyPr>
          <a:lstStyle/>
          <a:p>
            <a:r>
              <a:rPr lang="en-GB" dirty="0">
                <a:solidFill>
                  <a:schemeClr val="bg1"/>
                </a:solidFill>
              </a:rPr>
              <a:t>www.better-breathe.eu</a:t>
            </a:r>
          </a:p>
        </p:txBody>
      </p:sp>
      <p:pic>
        <p:nvPicPr>
          <p:cNvPr id="9" name="Picture 6" descr="UMK">
            <a:extLst>
              <a:ext uri="{FF2B5EF4-FFF2-40B4-BE49-F238E27FC236}">
                <a16:creationId xmlns:a16="http://schemas.microsoft.com/office/drawing/2014/main" id="{2E755E72-C9FA-4446-9E52-0B3A1A3D491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222" t="12041" r="2206" b="15002"/>
          <a:stretch/>
        </p:blipFill>
        <p:spPr bwMode="auto">
          <a:xfrm>
            <a:off x="3188588" y="4818210"/>
            <a:ext cx="1428252" cy="47096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UCD">
            <a:extLst>
              <a:ext uri="{FF2B5EF4-FFF2-40B4-BE49-F238E27FC236}">
                <a16:creationId xmlns:a16="http://schemas.microsoft.com/office/drawing/2014/main" id="{4912302D-1CBC-4080-8A7D-5062E9448CA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14141" y="4751612"/>
            <a:ext cx="415757" cy="6137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zienda Unità Sanitaria Locale di Reggio Emilia">
            <a:extLst>
              <a:ext uri="{FF2B5EF4-FFF2-40B4-BE49-F238E27FC236}">
                <a16:creationId xmlns:a16="http://schemas.microsoft.com/office/drawing/2014/main" id="{EC5463F5-C567-46C3-B802-F8D173CDB694}"/>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7519" b="14744"/>
          <a:stretch/>
        </p:blipFill>
        <p:spPr bwMode="auto">
          <a:xfrm>
            <a:off x="4111335" y="5426834"/>
            <a:ext cx="2092792" cy="447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Agostino Gemelli University Policlinic - Wikipedia">
            <a:extLst>
              <a:ext uri="{FF2B5EF4-FFF2-40B4-BE49-F238E27FC236}">
                <a16:creationId xmlns:a16="http://schemas.microsoft.com/office/drawing/2014/main" id="{0FDD205C-9A15-4264-99BF-4A90D28F4B2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95084" y="5431187"/>
            <a:ext cx="1180239" cy="4111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the-university-of-nottingham-1-logo-png-transparent - RAF Association">
            <a:extLst>
              <a:ext uri="{FF2B5EF4-FFF2-40B4-BE49-F238E27FC236}">
                <a16:creationId xmlns:a16="http://schemas.microsoft.com/office/drawing/2014/main" id="{C622266C-32BF-4711-955F-D09F10F6831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5348" b="35859"/>
          <a:stretch/>
        </p:blipFill>
        <p:spPr bwMode="auto">
          <a:xfrm>
            <a:off x="4569788" y="4813541"/>
            <a:ext cx="1513267" cy="435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KUM">
            <a:extLst>
              <a:ext uri="{FF2B5EF4-FFF2-40B4-BE49-F238E27FC236}">
                <a16:creationId xmlns:a16="http://schemas.microsoft.com/office/drawing/2014/main" id="{28EC4229-7536-4567-A3C6-1A02549F08A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4142" y="5413839"/>
            <a:ext cx="1306236" cy="44581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ERS">
            <a:extLst>
              <a:ext uri="{FF2B5EF4-FFF2-40B4-BE49-F238E27FC236}">
                <a16:creationId xmlns:a16="http://schemas.microsoft.com/office/drawing/2014/main" id="{07CCC6DF-4751-4225-BB1C-2A5B8AE92B8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7138" y="5424512"/>
            <a:ext cx="1350914" cy="3870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University Of Technology Sydney Logo transparent PNG - StickPNG">
            <a:extLst>
              <a:ext uri="{FF2B5EF4-FFF2-40B4-BE49-F238E27FC236}">
                <a16:creationId xmlns:a16="http://schemas.microsoft.com/office/drawing/2014/main" id="{BE095C39-5BF7-4173-89BF-B959FB0841B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067503" y="5407082"/>
            <a:ext cx="906416" cy="48330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UK-neu">
            <a:extLst>
              <a:ext uri="{FF2B5EF4-FFF2-40B4-BE49-F238E27FC236}">
                <a16:creationId xmlns:a16="http://schemas.microsoft.com/office/drawing/2014/main" id="{8C1FF918-CF11-42E1-A756-7CF2D5B63F5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204127" y="4849236"/>
            <a:ext cx="1311463" cy="4111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GUM">
            <a:extLst>
              <a:ext uri="{FF2B5EF4-FFF2-40B4-BE49-F238E27FC236}">
                <a16:creationId xmlns:a16="http://schemas.microsoft.com/office/drawing/2014/main" id="{EBF59F78-C940-4B8F-960F-0948ECC3E94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832447" y="4715877"/>
            <a:ext cx="440148" cy="573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TCD">
            <a:extLst>
              <a:ext uri="{FF2B5EF4-FFF2-40B4-BE49-F238E27FC236}">
                <a16:creationId xmlns:a16="http://schemas.microsoft.com/office/drawing/2014/main" id="{AFC5C69D-4CE1-4659-9165-F679E63780A2}"/>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7788" t="10232" r="5790" b="11592"/>
          <a:stretch/>
        </p:blipFill>
        <p:spPr bwMode="auto">
          <a:xfrm>
            <a:off x="8497250" y="4771710"/>
            <a:ext cx="1869389" cy="58513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TRU Home • CTRU Leeds Research Portal">
            <a:extLst>
              <a:ext uri="{FF2B5EF4-FFF2-40B4-BE49-F238E27FC236}">
                <a16:creationId xmlns:a16="http://schemas.microsoft.com/office/drawing/2014/main" id="{2EB33697-4651-422E-8BA4-CAE7E5197BF2}"/>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039577" y="5344378"/>
            <a:ext cx="1014356" cy="5403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sign&#10;&#10;Description automatically generated">
            <a:extLst>
              <a:ext uri="{FF2B5EF4-FFF2-40B4-BE49-F238E27FC236}">
                <a16:creationId xmlns:a16="http://schemas.microsoft.com/office/drawing/2014/main" id="{B0DA8A29-6777-B9D9-E3F2-D4C0EEAC4CA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432296" y="4773098"/>
            <a:ext cx="1640367" cy="583747"/>
          </a:xfrm>
          <a:prstGeom prst="rect">
            <a:avLst/>
          </a:prstGeom>
        </p:spPr>
      </p:pic>
    </p:spTree>
    <p:extLst>
      <p:ext uri="{BB962C8B-B14F-4D97-AF65-F5344CB8AC3E}">
        <p14:creationId xmlns:p14="http://schemas.microsoft.com/office/powerpoint/2010/main" val="1543921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D40A2-508F-409B-8A3F-338A65FB8A82}"/>
              </a:ext>
            </a:extLst>
          </p:cNvPr>
          <p:cNvSpPr>
            <a:spLocks noGrp="1"/>
          </p:cNvSpPr>
          <p:nvPr>
            <p:ph type="ctrTitle"/>
          </p:nvPr>
        </p:nvSpPr>
        <p:spPr>
          <a:xfrm>
            <a:off x="1524000" y="1338938"/>
            <a:ext cx="9144000" cy="2387600"/>
          </a:xfrm>
        </p:spPr>
        <p:txBody>
          <a:bodyPr>
            <a:noAutofit/>
          </a:bodyPr>
          <a:lstStyle/>
          <a:p>
            <a:r>
              <a:rPr lang="en-GB" sz="5400" b="1" dirty="0">
                <a:solidFill>
                  <a:schemeClr val="accent1">
                    <a:lumMod val="75000"/>
                  </a:schemeClr>
                </a:solidFill>
              </a:rPr>
              <a:t>RESULTS</a:t>
            </a:r>
          </a:p>
        </p:txBody>
      </p:sp>
      <p:sp>
        <p:nvSpPr>
          <p:cNvPr id="3" name="Subtitle 2">
            <a:extLst>
              <a:ext uri="{FF2B5EF4-FFF2-40B4-BE49-F238E27FC236}">
                <a16:creationId xmlns:a16="http://schemas.microsoft.com/office/drawing/2014/main" id="{B1FC4B07-2F47-4DC4-8DC2-BB2CF854D2FF}"/>
              </a:ext>
            </a:extLst>
          </p:cNvPr>
          <p:cNvSpPr>
            <a:spLocks noGrp="1"/>
          </p:cNvSpPr>
          <p:nvPr>
            <p:ph type="subTitle" idx="1"/>
          </p:nvPr>
        </p:nvSpPr>
        <p:spPr>
          <a:xfrm>
            <a:off x="1584160" y="3943100"/>
            <a:ext cx="9144000" cy="797877"/>
          </a:xfrm>
        </p:spPr>
        <p:txBody>
          <a:bodyPr>
            <a:noAutofit/>
          </a:bodyPr>
          <a:lstStyle/>
          <a:p>
            <a:endParaRPr lang="en-GB" sz="2800" b="1" dirty="0">
              <a:solidFill>
                <a:schemeClr val="bg1">
                  <a:lumMod val="50000"/>
                </a:schemeClr>
              </a:solidFill>
            </a:endParaRPr>
          </a:p>
        </p:txBody>
      </p:sp>
    </p:spTree>
    <p:extLst>
      <p:ext uri="{BB962C8B-B14F-4D97-AF65-F5344CB8AC3E}">
        <p14:creationId xmlns:p14="http://schemas.microsoft.com/office/powerpoint/2010/main" val="3242564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Exposure to benzodiazepines and opioids in 1,603 patients with fibrotic ILD</a:t>
            </a:r>
          </a:p>
        </p:txBody>
      </p:sp>
      <p:graphicFrame>
        <p:nvGraphicFramePr>
          <p:cNvPr id="4" name="Content Placeholder 3"/>
          <p:cNvGraphicFramePr>
            <a:graphicFrameLocks noGrp="1"/>
          </p:cNvGraphicFramePr>
          <p:nvPr>
            <p:ph idx="1"/>
          </p:nvPr>
        </p:nvGraphicFramePr>
        <p:xfrm>
          <a:off x="995934" y="2301073"/>
          <a:ext cx="10200132" cy="2503874"/>
        </p:xfrm>
        <a:graphic>
          <a:graphicData uri="http://schemas.openxmlformats.org/drawingml/2006/table">
            <a:tbl>
              <a:tblPr firstRow="1" firstCol="1" bandRow="1">
                <a:tableStyleId>{5C22544A-7EE6-4342-B048-85BDC9FD1C3A}</a:tableStyleId>
              </a:tblPr>
              <a:tblGrid>
                <a:gridCol w="4275895">
                  <a:extLst>
                    <a:ext uri="{9D8B030D-6E8A-4147-A177-3AD203B41FA5}">
                      <a16:colId xmlns:a16="http://schemas.microsoft.com/office/drawing/2014/main" val="642337835"/>
                    </a:ext>
                  </a:extLst>
                </a:gridCol>
                <a:gridCol w="3290563">
                  <a:extLst>
                    <a:ext uri="{9D8B030D-6E8A-4147-A177-3AD203B41FA5}">
                      <a16:colId xmlns:a16="http://schemas.microsoft.com/office/drawing/2014/main" val="2291772495"/>
                    </a:ext>
                  </a:extLst>
                </a:gridCol>
                <a:gridCol w="2633674">
                  <a:extLst>
                    <a:ext uri="{9D8B030D-6E8A-4147-A177-3AD203B41FA5}">
                      <a16:colId xmlns:a16="http://schemas.microsoft.com/office/drawing/2014/main" val="611096102"/>
                    </a:ext>
                  </a:extLst>
                </a:gridCol>
              </a:tblGrid>
              <a:tr h="268598">
                <a:tc>
                  <a:txBody>
                    <a:bodyPr/>
                    <a:lstStyle/>
                    <a:p>
                      <a:pPr>
                        <a:lnSpc>
                          <a:spcPct val="107000"/>
                        </a:lnSpc>
                        <a:spcAft>
                          <a:spcPts val="0"/>
                        </a:spcAft>
                      </a:pPr>
                      <a:r>
                        <a:rPr lang="en-GB" sz="1800">
                          <a:effectLst/>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Benzodiazepine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Opioid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99059853"/>
                  </a:ext>
                </a:extLst>
              </a:tr>
              <a:tr h="1111697">
                <a:tc>
                  <a:txBody>
                    <a:bodyPr/>
                    <a:lstStyle/>
                    <a:p>
                      <a:pPr>
                        <a:lnSpc>
                          <a:spcPct val="107000"/>
                        </a:lnSpc>
                        <a:spcAft>
                          <a:spcPts val="0"/>
                        </a:spcAft>
                      </a:pPr>
                      <a:r>
                        <a:rPr lang="en-GB" sz="1800" dirty="0">
                          <a:effectLst/>
                        </a:rPr>
                        <a:t>Benzodiazepine, n (%)</a:t>
                      </a:r>
                    </a:p>
                    <a:p>
                      <a:pPr marL="180340">
                        <a:lnSpc>
                          <a:spcPct val="107000"/>
                        </a:lnSpc>
                        <a:spcAft>
                          <a:spcPts val="0"/>
                        </a:spcAft>
                      </a:pPr>
                      <a:r>
                        <a:rPr lang="en-GB" sz="1800" dirty="0">
                          <a:effectLst/>
                        </a:rPr>
                        <a:t>Higher (&gt;15mg oral oxazepam </a:t>
                      </a:r>
                      <a:r>
                        <a:rPr lang="en-GB" sz="1800" dirty="0" err="1">
                          <a:effectLst/>
                        </a:rPr>
                        <a:t>equiv</a:t>
                      </a:r>
                      <a:r>
                        <a:rPr lang="en-GB" sz="1800" dirty="0">
                          <a:effectLst/>
                        </a:rPr>
                        <a:t>/day)</a:t>
                      </a:r>
                    </a:p>
                    <a:p>
                      <a:pPr marL="180340">
                        <a:lnSpc>
                          <a:spcPct val="107000"/>
                        </a:lnSpc>
                        <a:spcAft>
                          <a:spcPts val="0"/>
                        </a:spcAft>
                      </a:pPr>
                      <a:r>
                        <a:rPr lang="en-GB" sz="1800">
                          <a:effectLst/>
                        </a:rPr>
                        <a:t>Low (</a:t>
                      </a:r>
                      <a:r>
                        <a:rPr lang="en-GB" sz="1800" u="sng">
                          <a:effectLst/>
                        </a:rPr>
                        <a:t>&lt;</a:t>
                      </a:r>
                      <a:r>
                        <a:rPr lang="en-GB" sz="1800">
                          <a:effectLst/>
                        </a:rPr>
                        <a:t> 15mg oral oxazepam </a:t>
                      </a:r>
                      <a:r>
                        <a:rPr lang="en-GB" sz="1800" dirty="0" err="1">
                          <a:effectLst/>
                        </a:rPr>
                        <a:t>equiv</a:t>
                      </a:r>
                      <a:r>
                        <a:rPr lang="en-GB" sz="1800" dirty="0">
                          <a:effectLst/>
                        </a:rPr>
                        <a:t>/day)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 </a:t>
                      </a:r>
                    </a:p>
                    <a:p>
                      <a:pPr algn="ctr">
                        <a:lnSpc>
                          <a:spcPct val="107000"/>
                        </a:lnSpc>
                        <a:spcAft>
                          <a:spcPts val="0"/>
                        </a:spcAft>
                      </a:pPr>
                      <a:r>
                        <a:rPr lang="en-GB" sz="1800" dirty="0">
                          <a:effectLst/>
                        </a:rPr>
                        <a:t>65 (33.2) </a:t>
                      </a:r>
                    </a:p>
                    <a:p>
                      <a:pPr algn="ctr">
                        <a:lnSpc>
                          <a:spcPct val="107000"/>
                        </a:lnSpc>
                        <a:spcAft>
                          <a:spcPts val="0"/>
                        </a:spcAft>
                      </a:pPr>
                      <a:r>
                        <a:rPr lang="en-GB" sz="1800" dirty="0">
                          <a:effectLst/>
                        </a:rPr>
                        <a:t>131 (66.8)</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 </a:t>
                      </a:r>
                    </a:p>
                    <a:p>
                      <a:pPr algn="ctr">
                        <a:lnSpc>
                          <a:spcPct val="107000"/>
                        </a:lnSpc>
                        <a:spcAft>
                          <a:spcPts val="0"/>
                        </a:spcAft>
                      </a:pPr>
                      <a:r>
                        <a:rPr lang="en-GB" sz="1800" dirty="0">
                          <a:effectLst/>
                        </a:rPr>
                        <a:t>27 (10.7) </a:t>
                      </a:r>
                    </a:p>
                    <a:p>
                      <a:pPr algn="ctr">
                        <a:lnSpc>
                          <a:spcPct val="107000"/>
                        </a:lnSpc>
                        <a:spcAft>
                          <a:spcPts val="0"/>
                        </a:spcAft>
                      </a:pPr>
                      <a:r>
                        <a:rPr lang="en-GB" sz="1800" dirty="0">
                          <a:effectLst/>
                        </a:rPr>
                        <a:t>32 (12.7)</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37798343"/>
                  </a:ext>
                </a:extLst>
              </a:tr>
              <a:tr h="1111697">
                <a:tc>
                  <a:txBody>
                    <a:bodyPr/>
                    <a:lstStyle/>
                    <a:p>
                      <a:pPr>
                        <a:lnSpc>
                          <a:spcPct val="107000"/>
                        </a:lnSpc>
                        <a:spcAft>
                          <a:spcPts val="0"/>
                        </a:spcAft>
                      </a:pPr>
                      <a:r>
                        <a:rPr lang="en-GB" sz="1800">
                          <a:effectLst/>
                        </a:rPr>
                        <a:t>Opioid, n (%)</a:t>
                      </a:r>
                    </a:p>
                    <a:p>
                      <a:pPr marL="180340">
                        <a:lnSpc>
                          <a:spcPct val="107000"/>
                        </a:lnSpc>
                        <a:spcAft>
                          <a:spcPts val="0"/>
                        </a:spcAft>
                      </a:pPr>
                      <a:r>
                        <a:rPr lang="en-GB" sz="1800">
                          <a:effectLst/>
                        </a:rPr>
                        <a:t>Higher (&gt;30mg oral morphine equiv/day)</a:t>
                      </a:r>
                    </a:p>
                    <a:p>
                      <a:pPr marL="180340">
                        <a:lnSpc>
                          <a:spcPct val="107000"/>
                        </a:lnSpc>
                        <a:spcAft>
                          <a:spcPts val="0"/>
                        </a:spcAft>
                      </a:pPr>
                      <a:r>
                        <a:rPr lang="en-GB" sz="1800">
                          <a:effectLst/>
                        </a:rPr>
                        <a:t>Low (≤30 mg oral morphine equiv/day)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 </a:t>
                      </a:r>
                    </a:p>
                    <a:p>
                      <a:pPr algn="ctr">
                        <a:lnSpc>
                          <a:spcPct val="107000"/>
                        </a:lnSpc>
                        <a:spcAft>
                          <a:spcPts val="0"/>
                        </a:spcAft>
                      </a:pPr>
                      <a:r>
                        <a:rPr lang="en-GB" sz="1800" dirty="0">
                          <a:effectLst/>
                        </a:rPr>
                        <a:t>32 (16.8) </a:t>
                      </a:r>
                    </a:p>
                    <a:p>
                      <a:pPr algn="ctr">
                        <a:lnSpc>
                          <a:spcPct val="107000"/>
                        </a:lnSpc>
                        <a:spcAft>
                          <a:spcPts val="0"/>
                        </a:spcAft>
                      </a:pPr>
                      <a:r>
                        <a:rPr lang="en-GB" sz="1800" dirty="0">
                          <a:effectLst/>
                        </a:rPr>
                        <a:t>27 (13.8)</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 </a:t>
                      </a:r>
                    </a:p>
                    <a:p>
                      <a:pPr algn="ctr">
                        <a:lnSpc>
                          <a:spcPct val="107000"/>
                        </a:lnSpc>
                        <a:spcAft>
                          <a:spcPts val="0"/>
                        </a:spcAft>
                      </a:pPr>
                      <a:r>
                        <a:rPr lang="en-GB" sz="1800" dirty="0">
                          <a:effectLst/>
                        </a:rPr>
                        <a:t>122 (48.4) </a:t>
                      </a:r>
                    </a:p>
                    <a:p>
                      <a:pPr algn="ctr">
                        <a:lnSpc>
                          <a:spcPct val="107000"/>
                        </a:lnSpc>
                        <a:spcAft>
                          <a:spcPts val="0"/>
                        </a:spcAft>
                      </a:pPr>
                      <a:r>
                        <a:rPr lang="en-GB" sz="1800" dirty="0">
                          <a:effectLst/>
                        </a:rPr>
                        <a:t>130 (51.6)</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00905063"/>
                  </a:ext>
                </a:extLst>
              </a:tr>
            </a:tbl>
          </a:graphicData>
        </a:graphic>
      </p:graphicFrame>
      <p:sp>
        <p:nvSpPr>
          <p:cNvPr id="3" name="TextBox 2">
            <a:extLst>
              <a:ext uri="{FF2B5EF4-FFF2-40B4-BE49-F238E27FC236}">
                <a16:creationId xmlns:a16="http://schemas.microsoft.com/office/drawing/2014/main" id="{1F4908B3-16A3-4EEC-9E9F-668649BCF24B}"/>
              </a:ext>
            </a:extLst>
          </p:cNvPr>
          <p:cNvSpPr txBox="1"/>
          <p:nvPr/>
        </p:nvSpPr>
        <p:spPr>
          <a:xfrm>
            <a:off x="6096000" y="2689934"/>
            <a:ext cx="1565429" cy="887767"/>
          </a:xfrm>
          <a:prstGeom prst="rect">
            <a:avLst/>
          </a:prstGeom>
          <a:noFill/>
          <a:ln w="28575">
            <a:solidFill>
              <a:srgbClr val="FF0000"/>
            </a:solidFill>
          </a:ln>
        </p:spPr>
        <p:txBody>
          <a:bodyPr wrap="square" rtlCol="0">
            <a:spAutoFit/>
          </a:bodyPr>
          <a:lstStyle/>
          <a:p>
            <a:endParaRPr lang="en-GB" dirty="0"/>
          </a:p>
        </p:txBody>
      </p:sp>
      <p:sp>
        <p:nvSpPr>
          <p:cNvPr id="5" name="TextBox 4">
            <a:extLst>
              <a:ext uri="{FF2B5EF4-FFF2-40B4-BE49-F238E27FC236}">
                <a16:creationId xmlns:a16="http://schemas.microsoft.com/office/drawing/2014/main" id="{7013C798-94B6-41E5-B624-26044EF992D8}"/>
              </a:ext>
            </a:extLst>
          </p:cNvPr>
          <p:cNvSpPr txBox="1"/>
          <p:nvPr/>
        </p:nvSpPr>
        <p:spPr>
          <a:xfrm>
            <a:off x="9107010" y="3836633"/>
            <a:ext cx="1565429" cy="887767"/>
          </a:xfrm>
          <a:prstGeom prst="rect">
            <a:avLst/>
          </a:prstGeom>
          <a:noFill/>
          <a:ln w="28575">
            <a:solidFill>
              <a:srgbClr val="FF0000"/>
            </a:solidFill>
          </a:ln>
        </p:spPr>
        <p:txBody>
          <a:bodyPr wrap="square" rtlCol="0">
            <a:spAutoFit/>
          </a:bodyPr>
          <a:lstStyle/>
          <a:p>
            <a:endParaRPr lang="en-GB" dirty="0"/>
          </a:p>
        </p:txBody>
      </p:sp>
      <p:sp>
        <p:nvSpPr>
          <p:cNvPr id="6" name="TextBox 5">
            <a:extLst>
              <a:ext uri="{FF2B5EF4-FFF2-40B4-BE49-F238E27FC236}">
                <a16:creationId xmlns:a16="http://schemas.microsoft.com/office/drawing/2014/main" id="{8FDC9C96-84E5-4AB9-A9E1-1B0378F58608}"/>
              </a:ext>
            </a:extLst>
          </p:cNvPr>
          <p:cNvSpPr txBox="1"/>
          <p:nvPr/>
        </p:nvSpPr>
        <p:spPr>
          <a:xfrm>
            <a:off x="6214369" y="3836633"/>
            <a:ext cx="1565429" cy="887767"/>
          </a:xfrm>
          <a:prstGeom prst="rect">
            <a:avLst/>
          </a:prstGeom>
          <a:noFill/>
          <a:ln w="28575">
            <a:solidFill>
              <a:srgbClr val="FF0000"/>
            </a:solidFill>
          </a:ln>
        </p:spPr>
        <p:txBody>
          <a:bodyPr wrap="square" rtlCol="0">
            <a:spAutoFit/>
          </a:bodyPr>
          <a:lstStyle/>
          <a:p>
            <a:endParaRPr lang="en-GB" dirty="0"/>
          </a:p>
        </p:txBody>
      </p:sp>
      <p:sp>
        <p:nvSpPr>
          <p:cNvPr id="7" name="TextBox 6">
            <a:extLst>
              <a:ext uri="{FF2B5EF4-FFF2-40B4-BE49-F238E27FC236}">
                <a16:creationId xmlns:a16="http://schemas.microsoft.com/office/drawing/2014/main" id="{11196C37-6979-4D9F-9C80-3F124509FB0F}"/>
              </a:ext>
            </a:extLst>
          </p:cNvPr>
          <p:cNvSpPr txBox="1"/>
          <p:nvPr/>
        </p:nvSpPr>
        <p:spPr>
          <a:xfrm>
            <a:off x="9107010" y="2689934"/>
            <a:ext cx="1565429" cy="887767"/>
          </a:xfrm>
          <a:prstGeom prst="rect">
            <a:avLst/>
          </a:prstGeom>
          <a:noFill/>
          <a:ln w="28575">
            <a:solidFill>
              <a:srgbClr val="FF0000"/>
            </a:solidFill>
          </a:ln>
        </p:spPr>
        <p:txBody>
          <a:bodyPr wrap="square" rtlCol="0">
            <a:spAutoFit/>
          </a:bodyPr>
          <a:lstStyle/>
          <a:p>
            <a:endParaRPr lang="en-GB" dirty="0"/>
          </a:p>
        </p:txBody>
      </p:sp>
    </p:spTree>
    <p:extLst>
      <p:ext uri="{BB962C8B-B14F-4D97-AF65-F5344CB8AC3E}">
        <p14:creationId xmlns:p14="http://schemas.microsoft.com/office/powerpoint/2010/main" val="105462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88ECA031-D7CD-404B-92D0-9D36603AAE24}"/>
              </a:ext>
            </a:extLst>
          </p:cNvPr>
          <p:cNvGraphicFramePr/>
          <p:nvPr/>
        </p:nvGraphicFramePr>
        <p:xfrm>
          <a:off x="429120" y="60156"/>
          <a:ext cx="5763126" cy="33086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a:extLst>
              <a:ext uri="{FF2B5EF4-FFF2-40B4-BE49-F238E27FC236}">
                <a16:creationId xmlns:a16="http://schemas.microsoft.com/office/drawing/2014/main" id="{6662B79E-0EBD-4512-9B41-4D34BABF9A3A}"/>
              </a:ext>
            </a:extLst>
          </p:cNvPr>
          <p:cNvGraphicFramePr/>
          <p:nvPr/>
        </p:nvGraphicFramePr>
        <p:xfrm>
          <a:off x="332866" y="3176343"/>
          <a:ext cx="5935580" cy="35433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Chart 21">
            <a:extLst>
              <a:ext uri="{FF2B5EF4-FFF2-40B4-BE49-F238E27FC236}">
                <a16:creationId xmlns:a16="http://schemas.microsoft.com/office/drawing/2014/main" id="{C0F52834-A14E-47C1-825D-0FCAE802EC2B}"/>
              </a:ext>
            </a:extLst>
          </p:cNvPr>
          <p:cNvGraphicFramePr/>
          <p:nvPr/>
        </p:nvGraphicFramePr>
        <p:xfrm>
          <a:off x="6797842" y="2165673"/>
          <a:ext cx="5414217" cy="391027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9611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Graphic spid="22"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208327" y="130410"/>
          <a:ext cx="6421701" cy="6622647"/>
        </p:xfrm>
        <a:graphic>
          <a:graphicData uri="http://schemas.openxmlformats.org/drawingml/2006/table">
            <a:tbl>
              <a:tblPr firstRow="1" firstCol="1" bandRow="1">
                <a:tableStyleId>{5C22544A-7EE6-4342-B048-85BDC9FD1C3A}</a:tableStyleId>
              </a:tblPr>
              <a:tblGrid>
                <a:gridCol w="2466426">
                  <a:extLst>
                    <a:ext uri="{9D8B030D-6E8A-4147-A177-3AD203B41FA5}">
                      <a16:colId xmlns:a16="http://schemas.microsoft.com/office/drawing/2014/main" val="3401869583"/>
                    </a:ext>
                  </a:extLst>
                </a:gridCol>
                <a:gridCol w="1034101">
                  <a:extLst>
                    <a:ext uri="{9D8B030D-6E8A-4147-A177-3AD203B41FA5}">
                      <a16:colId xmlns:a16="http://schemas.microsoft.com/office/drawing/2014/main" val="3196045690"/>
                    </a:ext>
                  </a:extLst>
                </a:gridCol>
                <a:gridCol w="945464">
                  <a:extLst>
                    <a:ext uri="{9D8B030D-6E8A-4147-A177-3AD203B41FA5}">
                      <a16:colId xmlns:a16="http://schemas.microsoft.com/office/drawing/2014/main" val="1819153633"/>
                    </a:ext>
                  </a:extLst>
                </a:gridCol>
                <a:gridCol w="987855">
                  <a:extLst>
                    <a:ext uri="{9D8B030D-6E8A-4147-A177-3AD203B41FA5}">
                      <a16:colId xmlns:a16="http://schemas.microsoft.com/office/drawing/2014/main" val="1640897350"/>
                    </a:ext>
                  </a:extLst>
                </a:gridCol>
                <a:gridCol w="987855">
                  <a:extLst>
                    <a:ext uri="{9D8B030D-6E8A-4147-A177-3AD203B41FA5}">
                      <a16:colId xmlns:a16="http://schemas.microsoft.com/office/drawing/2014/main" val="3731052664"/>
                    </a:ext>
                  </a:extLst>
                </a:gridCol>
              </a:tblGrid>
              <a:tr h="414959">
                <a:tc>
                  <a:txBody>
                    <a:bodyPr/>
                    <a:lstStyle/>
                    <a:p>
                      <a:pPr>
                        <a:lnSpc>
                          <a:spcPct val="107000"/>
                        </a:lnSpc>
                        <a:spcAft>
                          <a:spcPts val="0"/>
                        </a:spcAft>
                      </a:pPr>
                      <a:r>
                        <a:rPr lang="en-GB" sz="1100" dirty="0">
                          <a:effectLst/>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Benzodiazepine (n=196)</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a:effectLst/>
                        </a:rPr>
                        <a:t>Opioid (n=252)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Unexposed (n=1,214)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a:effectLst/>
                        </a:rPr>
                        <a:t>P value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459581070"/>
                  </a:ext>
                </a:extLst>
              </a:tr>
              <a:tr h="154237">
                <a:tc>
                  <a:txBody>
                    <a:bodyPr/>
                    <a:lstStyle/>
                    <a:p>
                      <a:pPr>
                        <a:lnSpc>
                          <a:spcPct val="107000"/>
                        </a:lnSpc>
                        <a:spcAft>
                          <a:spcPts val="0"/>
                        </a:spcAft>
                      </a:pPr>
                      <a:r>
                        <a:rPr lang="en-GB" sz="1100">
                          <a:effectLst/>
                        </a:rPr>
                        <a:t>Age at starting LTOT, 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2889438862"/>
                  </a:ext>
                </a:extLst>
              </a:tr>
              <a:tr h="154237">
                <a:tc>
                  <a:txBody>
                    <a:bodyPr/>
                    <a:lstStyle/>
                    <a:p>
                      <a:pPr>
                        <a:lnSpc>
                          <a:spcPct val="107000"/>
                        </a:lnSpc>
                        <a:spcAft>
                          <a:spcPts val="0"/>
                        </a:spcAft>
                      </a:pPr>
                      <a:r>
                        <a:rPr lang="en-GB" sz="1100">
                          <a:effectLst/>
                        </a:rPr>
                        <a:t>Women, n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3882409762"/>
                  </a:ext>
                </a:extLst>
              </a:tr>
              <a:tr h="154237">
                <a:tc>
                  <a:txBody>
                    <a:bodyPr/>
                    <a:lstStyle/>
                    <a:p>
                      <a:pPr>
                        <a:lnSpc>
                          <a:spcPct val="107000"/>
                        </a:lnSpc>
                        <a:spcAft>
                          <a:spcPts val="0"/>
                        </a:spcAft>
                      </a:pPr>
                      <a:r>
                        <a:rPr lang="en-GB" sz="1100" dirty="0">
                          <a:effectLst/>
                        </a:rPr>
                        <a:t>FEV</a:t>
                      </a:r>
                      <a:r>
                        <a:rPr lang="en-GB" sz="1100" baseline="-25000" dirty="0">
                          <a:effectLst/>
                        </a:rPr>
                        <a:t>1</a:t>
                      </a:r>
                      <a:r>
                        <a:rPr lang="en-GB" sz="1100" dirty="0">
                          <a:effectLst/>
                        </a:rPr>
                        <a:t> % of predicted*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2328793405"/>
                  </a:ext>
                </a:extLst>
              </a:tr>
              <a:tr h="154237">
                <a:tc>
                  <a:txBody>
                    <a:bodyPr/>
                    <a:lstStyle/>
                    <a:p>
                      <a:pPr>
                        <a:lnSpc>
                          <a:spcPct val="107000"/>
                        </a:lnSpc>
                        <a:spcAft>
                          <a:spcPts val="0"/>
                        </a:spcAft>
                      </a:pPr>
                      <a:r>
                        <a:rPr lang="en-GB" sz="1100" dirty="0">
                          <a:effectLst/>
                        </a:rPr>
                        <a:t>VC % of predicted*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4272767601"/>
                  </a:ext>
                </a:extLst>
              </a:tr>
              <a:tr h="154237">
                <a:tc>
                  <a:txBody>
                    <a:bodyPr/>
                    <a:lstStyle/>
                    <a:p>
                      <a:pPr>
                        <a:lnSpc>
                          <a:spcPct val="107000"/>
                        </a:lnSpc>
                        <a:spcAft>
                          <a:spcPts val="0"/>
                        </a:spcAft>
                      </a:pPr>
                      <a:r>
                        <a:rPr lang="en-GB" sz="1100">
                          <a:effectLst/>
                        </a:rPr>
                        <a:t>FEV</a:t>
                      </a:r>
                      <a:r>
                        <a:rPr lang="en-GB" sz="1100" baseline="-25000">
                          <a:effectLst/>
                        </a:rPr>
                        <a:t>1</a:t>
                      </a:r>
                      <a:r>
                        <a:rPr lang="en-GB" sz="1100">
                          <a:effectLst/>
                        </a:rPr>
                        <a:t>/VC*</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4202497352"/>
                  </a:ext>
                </a:extLst>
              </a:tr>
              <a:tr h="154237">
                <a:tc>
                  <a:txBody>
                    <a:bodyPr/>
                    <a:lstStyle/>
                    <a:p>
                      <a:pPr>
                        <a:lnSpc>
                          <a:spcPct val="107000"/>
                        </a:lnSpc>
                        <a:spcAft>
                          <a:spcPts val="0"/>
                        </a:spcAft>
                      </a:pPr>
                      <a:r>
                        <a:rPr lang="en-GB" sz="1100">
                          <a:effectLst/>
                        </a:rPr>
                        <a:t>PaO2 breathing air*, kPa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647905124"/>
                  </a:ext>
                </a:extLst>
              </a:tr>
              <a:tr h="154237">
                <a:tc>
                  <a:txBody>
                    <a:bodyPr/>
                    <a:lstStyle/>
                    <a:p>
                      <a:pPr>
                        <a:lnSpc>
                          <a:spcPct val="107000"/>
                        </a:lnSpc>
                        <a:spcAft>
                          <a:spcPts val="0"/>
                        </a:spcAft>
                      </a:pPr>
                      <a:r>
                        <a:rPr lang="en-GB" sz="1100">
                          <a:effectLst/>
                        </a:rPr>
                        <a:t>PaCO2 breathing air*, kPa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2522834276"/>
                  </a:ext>
                </a:extLst>
              </a:tr>
              <a:tr h="154237">
                <a:tc>
                  <a:txBody>
                    <a:bodyPr/>
                    <a:lstStyle/>
                    <a:p>
                      <a:pPr>
                        <a:lnSpc>
                          <a:spcPct val="107000"/>
                        </a:lnSpc>
                        <a:spcAft>
                          <a:spcPts val="0"/>
                        </a:spcAft>
                      </a:pPr>
                      <a:r>
                        <a:rPr lang="en-GB" sz="1100">
                          <a:effectLst/>
                        </a:rPr>
                        <a:t>PaO2 breathing oxygen*, kPa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1227154831"/>
                  </a:ext>
                </a:extLst>
              </a:tr>
              <a:tr h="838676">
                <a:tc>
                  <a:txBody>
                    <a:bodyPr/>
                    <a:lstStyle/>
                    <a:p>
                      <a:pPr>
                        <a:lnSpc>
                          <a:spcPct val="107000"/>
                        </a:lnSpc>
                        <a:spcAft>
                          <a:spcPts val="0"/>
                        </a:spcAft>
                      </a:pPr>
                      <a:r>
                        <a:rPr lang="en-GB" sz="1100">
                          <a:effectLst/>
                        </a:rPr>
                        <a:t>Smoking status, n (%)</a:t>
                      </a:r>
                    </a:p>
                    <a:p>
                      <a:pPr marL="180340">
                        <a:lnSpc>
                          <a:spcPct val="107000"/>
                        </a:lnSpc>
                        <a:spcAft>
                          <a:spcPts val="0"/>
                        </a:spcAft>
                      </a:pPr>
                      <a:r>
                        <a:rPr lang="en-GB" sz="1100">
                          <a:effectLst/>
                        </a:rPr>
                        <a:t>Never</a:t>
                      </a:r>
                    </a:p>
                    <a:p>
                      <a:pPr marL="180340">
                        <a:lnSpc>
                          <a:spcPct val="107000"/>
                        </a:lnSpc>
                        <a:spcAft>
                          <a:spcPts val="0"/>
                        </a:spcAft>
                      </a:pPr>
                      <a:r>
                        <a:rPr lang="en-GB" sz="1100">
                          <a:effectLst/>
                        </a:rPr>
                        <a:t>Former</a:t>
                      </a:r>
                    </a:p>
                    <a:p>
                      <a:pPr marL="180340">
                        <a:lnSpc>
                          <a:spcPct val="107000"/>
                        </a:lnSpc>
                        <a:spcAft>
                          <a:spcPts val="0"/>
                        </a:spcAft>
                      </a:pPr>
                      <a:r>
                        <a:rPr lang="en-GB" sz="1100">
                          <a:effectLst/>
                        </a:rPr>
                        <a:t>Former/current</a:t>
                      </a:r>
                    </a:p>
                    <a:p>
                      <a:pPr marL="180340">
                        <a:lnSpc>
                          <a:spcPct val="107000"/>
                        </a:lnSpc>
                        <a:spcAft>
                          <a:spcPts val="0"/>
                        </a:spcAft>
                      </a:pPr>
                      <a:r>
                        <a:rPr lang="en-GB" sz="1100">
                          <a:effectLst/>
                        </a:rPr>
                        <a:t>Missing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 </a:t>
                      </a: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351846183"/>
                  </a:ext>
                </a:extLst>
              </a:tr>
              <a:tr h="799845">
                <a:tc>
                  <a:txBody>
                    <a:bodyPr/>
                    <a:lstStyle/>
                    <a:p>
                      <a:pPr>
                        <a:lnSpc>
                          <a:spcPct val="107000"/>
                        </a:lnSpc>
                        <a:spcAft>
                          <a:spcPts val="0"/>
                        </a:spcAft>
                      </a:pPr>
                      <a:r>
                        <a:rPr lang="en-GB" sz="1100" dirty="0">
                          <a:effectLst/>
                        </a:rPr>
                        <a:t>Body mass index (BMI)**, kg/m</a:t>
                      </a:r>
                      <a:r>
                        <a:rPr lang="en-GB" sz="1100" baseline="30000" dirty="0">
                          <a:effectLst/>
                        </a:rPr>
                        <a:t>2</a:t>
                      </a:r>
                      <a:endParaRPr lang="en-GB" sz="1100" dirty="0">
                        <a:effectLst/>
                      </a:endParaRPr>
                    </a:p>
                    <a:p>
                      <a:pPr marL="180340">
                        <a:lnSpc>
                          <a:spcPct val="107000"/>
                        </a:lnSpc>
                        <a:spcAft>
                          <a:spcPts val="0"/>
                        </a:spcAft>
                      </a:pPr>
                      <a:r>
                        <a:rPr lang="en-GB" sz="1100" dirty="0">
                          <a:effectLst/>
                        </a:rPr>
                        <a:t>&lt;18.5</a:t>
                      </a:r>
                    </a:p>
                    <a:p>
                      <a:pPr marL="180340">
                        <a:lnSpc>
                          <a:spcPct val="107000"/>
                        </a:lnSpc>
                        <a:spcAft>
                          <a:spcPts val="0"/>
                        </a:spcAft>
                      </a:pPr>
                      <a:r>
                        <a:rPr lang="en-GB" sz="1100" dirty="0">
                          <a:effectLst/>
                        </a:rPr>
                        <a:t>18.5-24.9</a:t>
                      </a:r>
                    </a:p>
                    <a:p>
                      <a:pPr marL="180340">
                        <a:lnSpc>
                          <a:spcPct val="107000"/>
                        </a:lnSpc>
                        <a:spcAft>
                          <a:spcPts val="0"/>
                        </a:spcAft>
                      </a:pPr>
                      <a:r>
                        <a:rPr lang="en-GB" sz="1100" dirty="0">
                          <a:effectLst/>
                        </a:rPr>
                        <a:t>25-29.9</a:t>
                      </a:r>
                    </a:p>
                    <a:p>
                      <a:pPr marL="180340">
                        <a:lnSpc>
                          <a:spcPct val="107000"/>
                        </a:lnSpc>
                        <a:spcAft>
                          <a:spcPts val="0"/>
                        </a:spcAft>
                      </a:pPr>
                      <a:r>
                        <a:rPr lang="en-GB" sz="1100" dirty="0">
                          <a:effectLst/>
                        </a:rPr>
                        <a:t>≥30</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 </a:t>
                      </a: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716982166"/>
                  </a:ext>
                </a:extLst>
              </a:tr>
              <a:tr h="621222">
                <a:tc>
                  <a:txBody>
                    <a:bodyPr/>
                    <a:lstStyle/>
                    <a:p>
                      <a:pPr>
                        <a:lnSpc>
                          <a:spcPct val="107000"/>
                        </a:lnSpc>
                        <a:spcAft>
                          <a:spcPts val="0"/>
                        </a:spcAft>
                      </a:pPr>
                      <a:r>
                        <a:rPr lang="en-GB" sz="1100" dirty="0">
                          <a:effectLst/>
                        </a:rPr>
                        <a:t>No (%) WHO performance status</a:t>
                      </a:r>
                    </a:p>
                    <a:p>
                      <a:pPr marL="180340">
                        <a:lnSpc>
                          <a:spcPct val="107000"/>
                        </a:lnSpc>
                        <a:spcAft>
                          <a:spcPts val="0"/>
                        </a:spcAft>
                      </a:pPr>
                      <a:r>
                        <a:rPr lang="en-GB" sz="1100" dirty="0">
                          <a:effectLst/>
                        </a:rPr>
                        <a:t>0-1</a:t>
                      </a:r>
                    </a:p>
                    <a:p>
                      <a:pPr marL="180340">
                        <a:lnSpc>
                          <a:spcPct val="107000"/>
                        </a:lnSpc>
                        <a:spcAft>
                          <a:spcPts val="0"/>
                        </a:spcAft>
                      </a:pPr>
                      <a:r>
                        <a:rPr lang="en-GB" sz="1100" dirty="0">
                          <a:effectLst/>
                        </a:rPr>
                        <a:t>2</a:t>
                      </a:r>
                    </a:p>
                    <a:p>
                      <a:pPr marL="180340">
                        <a:lnSpc>
                          <a:spcPct val="107000"/>
                        </a:lnSpc>
                        <a:spcAft>
                          <a:spcPts val="0"/>
                        </a:spcAft>
                      </a:pPr>
                      <a:r>
                        <a:rPr lang="en-GB" sz="1100" dirty="0">
                          <a:effectLst/>
                        </a:rPr>
                        <a:t>3-4</a:t>
                      </a:r>
                    </a:p>
                    <a:p>
                      <a:pPr marL="180340">
                        <a:lnSpc>
                          <a:spcPct val="107000"/>
                        </a:lnSpc>
                        <a:spcAft>
                          <a:spcPts val="0"/>
                        </a:spcAft>
                      </a:pPr>
                      <a:r>
                        <a:rPr lang="en-GB" sz="1100" dirty="0">
                          <a:effectLst/>
                        </a:rPr>
                        <a:t>Missing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 </a:t>
                      </a: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2055499012"/>
                  </a:ext>
                </a:extLst>
              </a:tr>
              <a:tr h="799845">
                <a:tc>
                  <a:txBody>
                    <a:bodyPr/>
                    <a:lstStyle/>
                    <a:p>
                      <a:pPr>
                        <a:lnSpc>
                          <a:spcPct val="107000"/>
                        </a:lnSpc>
                        <a:spcAft>
                          <a:spcPts val="0"/>
                        </a:spcAft>
                      </a:pPr>
                      <a:r>
                        <a:rPr lang="en-GB" sz="1100" dirty="0">
                          <a:effectLst/>
                        </a:rPr>
                        <a:t>No (%) Cardiovascular diseases  </a:t>
                      </a:r>
                    </a:p>
                    <a:p>
                      <a:pPr marL="180340">
                        <a:lnSpc>
                          <a:spcPct val="107000"/>
                        </a:lnSpc>
                        <a:spcAft>
                          <a:spcPts val="0"/>
                        </a:spcAft>
                      </a:pPr>
                      <a:r>
                        <a:rPr lang="en-GB" sz="1100" dirty="0">
                          <a:effectLst/>
                        </a:rPr>
                        <a:t>0</a:t>
                      </a:r>
                    </a:p>
                    <a:p>
                      <a:pPr marL="180340">
                        <a:lnSpc>
                          <a:spcPct val="107000"/>
                        </a:lnSpc>
                        <a:spcAft>
                          <a:spcPts val="0"/>
                        </a:spcAft>
                      </a:pPr>
                      <a:r>
                        <a:rPr lang="en-GB" sz="1100" dirty="0">
                          <a:effectLst/>
                        </a:rPr>
                        <a:t>1</a:t>
                      </a:r>
                    </a:p>
                    <a:p>
                      <a:pPr marL="180340">
                        <a:lnSpc>
                          <a:spcPct val="107000"/>
                        </a:lnSpc>
                        <a:spcAft>
                          <a:spcPts val="0"/>
                        </a:spcAft>
                      </a:pPr>
                      <a:r>
                        <a:rPr lang="en-GB" sz="1100" dirty="0">
                          <a:effectLst/>
                        </a:rPr>
                        <a:t>2</a:t>
                      </a:r>
                    </a:p>
                    <a:p>
                      <a:pPr marL="180340">
                        <a:lnSpc>
                          <a:spcPct val="107000"/>
                        </a:lnSpc>
                        <a:spcAft>
                          <a:spcPts val="0"/>
                        </a:spcAft>
                      </a:pPr>
                      <a:r>
                        <a:rPr lang="en-GB" sz="1100" dirty="0">
                          <a:effectLst/>
                        </a:rPr>
                        <a:t>≥3</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 </a:t>
                      </a:r>
                    </a:p>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3684075486"/>
                  </a:ext>
                </a:extLst>
              </a:tr>
              <a:tr h="1280088">
                <a:tc>
                  <a:txBody>
                    <a:bodyPr/>
                    <a:lstStyle/>
                    <a:p>
                      <a:pPr>
                        <a:lnSpc>
                          <a:spcPct val="107000"/>
                        </a:lnSpc>
                        <a:spcAft>
                          <a:spcPts val="0"/>
                        </a:spcAft>
                      </a:pPr>
                      <a:r>
                        <a:rPr lang="en-GB" sz="1100" dirty="0">
                          <a:effectLst/>
                        </a:rPr>
                        <a:t>Comorbidity, n (%)</a:t>
                      </a:r>
                    </a:p>
                    <a:p>
                      <a:pPr marL="180340">
                        <a:lnSpc>
                          <a:spcPct val="107000"/>
                        </a:lnSpc>
                        <a:spcAft>
                          <a:spcPts val="0"/>
                        </a:spcAft>
                      </a:pPr>
                      <a:r>
                        <a:rPr lang="en-GB" sz="1100" dirty="0">
                          <a:effectLst/>
                        </a:rPr>
                        <a:t>COPD</a:t>
                      </a:r>
                    </a:p>
                    <a:p>
                      <a:pPr marL="180340">
                        <a:lnSpc>
                          <a:spcPct val="107000"/>
                        </a:lnSpc>
                        <a:spcAft>
                          <a:spcPts val="0"/>
                        </a:spcAft>
                      </a:pPr>
                      <a:r>
                        <a:rPr lang="en-GB" sz="1100" dirty="0">
                          <a:effectLst/>
                        </a:rPr>
                        <a:t>Cancer</a:t>
                      </a:r>
                    </a:p>
                    <a:p>
                      <a:pPr marL="180340">
                        <a:lnSpc>
                          <a:spcPct val="107000"/>
                        </a:lnSpc>
                        <a:spcAft>
                          <a:spcPts val="0"/>
                        </a:spcAft>
                      </a:pPr>
                      <a:r>
                        <a:rPr lang="en-GB" sz="1100" dirty="0">
                          <a:effectLst/>
                        </a:rPr>
                        <a:t>Depression/anxiety </a:t>
                      </a:r>
                    </a:p>
                    <a:p>
                      <a:pPr marL="180340">
                        <a:lnSpc>
                          <a:spcPct val="107000"/>
                        </a:lnSpc>
                        <a:spcAft>
                          <a:spcPts val="0"/>
                        </a:spcAft>
                      </a:pPr>
                      <a:r>
                        <a:rPr lang="en-GB" sz="1100" dirty="0">
                          <a:effectLst/>
                        </a:rPr>
                        <a:t>Osteoporosis </a:t>
                      </a:r>
                    </a:p>
                    <a:p>
                      <a:pPr marL="180340">
                        <a:lnSpc>
                          <a:spcPct val="107000"/>
                        </a:lnSpc>
                        <a:spcAft>
                          <a:spcPts val="0"/>
                        </a:spcAft>
                      </a:pPr>
                      <a:r>
                        <a:rPr lang="en-GB" sz="1100" dirty="0">
                          <a:effectLst/>
                        </a:rPr>
                        <a:t>Pulmonary hypertension </a:t>
                      </a:r>
                    </a:p>
                    <a:p>
                      <a:pPr marL="180340">
                        <a:lnSpc>
                          <a:spcPct val="107000"/>
                        </a:lnSpc>
                        <a:spcAft>
                          <a:spcPts val="0"/>
                        </a:spcAft>
                      </a:pPr>
                      <a:r>
                        <a:rPr lang="en-GB" sz="1100" dirty="0">
                          <a:effectLst/>
                        </a:rPr>
                        <a:t>GERD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r>
                        <a:rPr lang="en-GB" sz="1100" dirty="0">
                          <a:effectLst/>
                        </a:rPr>
                        <a:t> </a:t>
                      </a:r>
                    </a:p>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tc>
                  <a:txBody>
                    <a:bodyPr/>
                    <a:lstStyle/>
                    <a:p>
                      <a:pPr algn="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2650" marR="42650" marT="0" marB="0"/>
                </a:tc>
                <a:extLst>
                  <a:ext uri="{0D108BD9-81ED-4DB2-BD59-A6C34878D82A}">
                    <a16:rowId xmlns:a16="http://schemas.microsoft.com/office/drawing/2014/main" val="3546096646"/>
                  </a:ext>
                </a:extLst>
              </a:tr>
            </a:tbl>
          </a:graphicData>
        </a:graphic>
      </p:graphicFrame>
      <p:sp>
        <p:nvSpPr>
          <p:cNvPr id="5" name="TextBox 4">
            <a:extLst>
              <a:ext uri="{FF2B5EF4-FFF2-40B4-BE49-F238E27FC236}">
                <a16:creationId xmlns:a16="http://schemas.microsoft.com/office/drawing/2014/main" id="{5D17D9E3-B4D8-4EEB-8709-DF869EC47B60}"/>
              </a:ext>
            </a:extLst>
          </p:cNvPr>
          <p:cNvSpPr txBox="1"/>
          <p:nvPr/>
        </p:nvSpPr>
        <p:spPr>
          <a:xfrm>
            <a:off x="5982298" y="500911"/>
            <a:ext cx="4350422" cy="430887"/>
          </a:xfrm>
          <a:prstGeom prst="rect">
            <a:avLst/>
          </a:prstGeom>
          <a:noFill/>
        </p:spPr>
        <p:txBody>
          <a:bodyPr wrap="square" rtlCol="0">
            <a:spAutoFit/>
          </a:bodyPr>
          <a:lstStyle/>
          <a:p>
            <a:r>
              <a:rPr lang="en-GB" sz="1100" dirty="0"/>
              <a:t>  77.5 (8.2) 	   76.1 (8.9)	     76.3 (8.8)	               0.156</a:t>
            </a:r>
          </a:p>
          <a:p>
            <a:r>
              <a:rPr lang="en-GB" sz="1100" dirty="0"/>
              <a:t>   89 (45.4)	  123 (48.8)	    415 (34.2)	             &lt;0.001</a:t>
            </a:r>
          </a:p>
        </p:txBody>
      </p:sp>
      <p:sp>
        <p:nvSpPr>
          <p:cNvPr id="6" name="TextBox 5">
            <a:extLst>
              <a:ext uri="{FF2B5EF4-FFF2-40B4-BE49-F238E27FC236}">
                <a16:creationId xmlns:a16="http://schemas.microsoft.com/office/drawing/2014/main" id="{8053D6CC-23E1-49B4-B297-C081B49C6E09}"/>
              </a:ext>
            </a:extLst>
          </p:cNvPr>
          <p:cNvSpPr txBox="1"/>
          <p:nvPr/>
        </p:nvSpPr>
        <p:spPr>
          <a:xfrm>
            <a:off x="5982298" y="833051"/>
            <a:ext cx="5041302" cy="1277273"/>
          </a:xfrm>
          <a:prstGeom prst="rect">
            <a:avLst/>
          </a:prstGeom>
          <a:noFill/>
        </p:spPr>
        <p:txBody>
          <a:bodyPr wrap="square" rtlCol="0">
            <a:spAutoFit/>
          </a:bodyPr>
          <a:lstStyle/>
          <a:p>
            <a:r>
              <a:rPr lang="en-GB" sz="1100" dirty="0"/>
              <a:t>66.3 (37.3)	 67.0 (39.7)  	   71.6 (40.3) 	               0.106</a:t>
            </a:r>
          </a:p>
          <a:p>
            <a:r>
              <a:rPr lang="en-GB" sz="1100" dirty="0"/>
              <a:t>54.7 (32.2)	 56.2 (35.6)            60.4 (34.7)	               0.052</a:t>
            </a:r>
          </a:p>
          <a:p>
            <a:r>
              <a:rPr lang="en-GB" sz="1100" dirty="0"/>
              <a:t>    0.9 (0.3)	      0.9 (0.3)  	        0.8 (0.4)                     0.427</a:t>
            </a:r>
          </a:p>
          <a:p>
            <a:r>
              <a:rPr lang="en-GB" sz="1100" dirty="0"/>
              <a:t>    6.5 (1.0)	      6.6 (1.0) 	        6.6 (1.0) 	               0.441</a:t>
            </a:r>
          </a:p>
          <a:p>
            <a:r>
              <a:rPr lang="en-GB" sz="1100" dirty="0"/>
              <a:t>    5.3 (1.0)	      5.3 (1.0) 	        5.1 (0.9) 	             &lt;0.001</a:t>
            </a:r>
          </a:p>
          <a:p>
            <a:r>
              <a:rPr lang="en-GB" sz="1100" dirty="0"/>
              <a:t>    5.7 (0.9) 	      5.7 (1.0) 	        5.4 (1.0) 	               0.001</a:t>
            </a:r>
          </a:p>
          <a:p>
            <a:endParaRPr lang="en-GB" sz="1100" dirty="0"/>
          </a:p>
        </p:txBody>
      </p:sp>
      <p:sp>
        <p:nvSpPr>
          <p:cNvPr id="10" name="TextBox 9">
            <a:extLst>
              <a:ext uri="{FF2B5EF4-FFF2-40B4-BE49-F238E27FC236}">
                <a16:creationId xmlns:a16="http://schemas.microsoft.com/office/drawing/2014/main" id="{776744C6-5AF2-4F66-A08F-AD30C7121D5D}"/>
              </a:ext>
            </a:extLst>
          </p:cNvPr>
          <p:cNvSpPr txBox="1"/>
          <p:nvPr/>
        </p:nvSpPr>
        <p:spPr>
          <a:xfrm>
            <a:off x="6083896" y="2044510"/>
            <a:ext cx="4516120" cy="261610"/>
          </a:xfrm>
          <a:prstGeom prst="rect">
            <a:avLst/>
          </a:prstGeom>
          <a:noFill/>
        </p:spPr>
        <p:txBody>
          <a:bodyPr wrap="square" rtlCol="0">
            <a:spAutoFit/>
          </a:bodyPr>
          <a:lstStyle/>
          <a:p>
            <a:r>
              <a:rPr lang="en-GB" sz="1100" dirty="0"/>
              <a:t>61 (31.1) 	 66 (26.2)	 338 (27.8) 	            0.797</a:t>
            </a:r>
          </a:p>
        </p:txBody>
      </p:sp>
      <p:sp>
        <p:nvSpPr>
          <p:cNvPr id="11" name="TextBox 10">
            <a:extLst>
              <a:ext uri="{FF2B5EF4-FFF2-40B4-BE49-F238E27FC236}">
                <a16:creationId xmlns:a16="http://schemas.microsoft.com/office/drawing/2014/main" id="{CA1A9619-242F-4048-BA1A-6524E891F6BE}"/>
              </a:ext>
            </a:extLst>
          </p:cNvPr>
          <p:cNvSpPr txBox="1"/>
          <p:nvPr/>
        </p:nvSpPr>
        <p:spPr>
          <a:xfrm>
            <a:off x="6195654" y="2210030"/>
            <a:ext cx="4516120" cy="261610"/>
          </a:xfrm>
          <a:prstGeom prst="rect">
            <a:avLst/>
          </a:prstGeom>
          <a:noFill/>
        </p:spPr>
        <p:txBody>
          <a:bodyPr wrap="square" rtlCol="0">
            <a:spAutoFit/>
          </a:bodyPr>
          <a:lstStyle/>
          <a:p>
            <a:r>
              <a:rPr lang="en-GB" sz="1100" dirty="0"/>
              <a:t> 1 (1.0)	  3 (1.2) 	9 (0.797)</a:t>
            </a:r>
          </a:p>
        </p:txBody>
      </p:sp>
      <p:sp>
        <p:nvSpPr>
          <p:cNvPr id="12" name="TextBox 11">
            <a:extLst>
              <a:ext uri="{FF2B5EF4-FFF2-40B4-BE49-F238E27FC236}">
                <a16:creationId xmlns:a16="http://schemas.microsoft.com/office/drawing/2014/main" id="{15D81E04-CAC4-4D55-A664-7959BBFE04F1}"/>
              </a:ext>
            </a:extLst>
          </p:cNvPr>
          <p:cNvSpPr txBox="1"/>
          <p:nvPr/>
        </p:nvSpPr>
        <p:spPr>
          <a:xfrm>
            <a:off x="5986187" y="2380572"/>
            <a:ext cx="4528222" cy="261610"/>
          </a:xfrm>
          <a:prstGeom prst="rect">
            <a:avLst/>
          </a:prstGeom>
          <a:noFill/>
        </p:spPr>
        <p:txBody>
          <a:bodyPr wrap="square" rtlCol="0">
            <a:spAutoFit/>
          </a:bodyPr>
          <a:lstStyle/>
          <a:p>
            <a:r>
              <a:rPr lang="en-GB" sz="1100" dirty="0"/>
              <a:t> 105 (53.6)	  149 (59.1) 	    698 (57.5)</a:t>
            </a:r>
          </a:p>
        </p:txBody>
      </p:sp>
      <p:sp>
        <p:nvSpPr>
          <p:cNvPr id="13" name="TextBox 12">
            <a:extLst>
              <a:ext uri="{FF2B5EF4-FFF2-40B4-BE49-F238E27FC236}">
                <a16:creationId xmlns:a16="http://schemas.microsoft.com/office/drawing/2014/main" id="{82B37503-6DAB-46AE-BE79-59377D3B8A82}"/>
              </a:ext>
            </a:extLst>
          </p:cNvPr>
          <p:cNvSpPr txBox="1"/>
          <p:nvPr/>
        </p:nvSpPr>
        <p:spPr>
          <a:xfrm>
            <a:off x="6022938" y="2552425"/>
            <a:ext cx="4824809" cy="261610"/>
          </a:xfrm>
          <a:prstGeom prst="rect">
            <a:avLst/>
          </a:prstGeom>
          <a:noFill/>
        </p:spPr>
        <p:txBody>
          <a:bodyPr wrap="square" rtlCol="0">
            <a:spAutoFit/>
          </a:bodyPr>
          <a:lstStyle/>
          <a:p>
            <a:r>
              <a:rPr lang="en-GB" sz="1100" dirty="0"/>
              <a:t>30 (15.31)	   37 (14.7) 	   178 (14.7)</a:t>
            </a:r>
          </a:p>
        </p:txBody>
      </p:sp>
      <p:sp>
        <p:nvSpPr>
          <p:cNvPr id="14" name="TextBox 13">
            <a:extLst>
              <a:ext uri="{FF2B5EF4-FFF2-40B4-BE49-F238E27FC236}">
                <a16:creationId xmlns:a16="http://schemas.microsoft.com/office/drawing/2014/main" id="{6DF122A8-481E-4EB7-8A25-B38C53FE6631}"/>
              </a:ext>
            </a:extLst>
          </p:cNvPr>
          <p:cNvSpPr txBox="1"/>
          <p:nvPr/>
        </p:nvSpPr>
        <p:spPr>
          <a:xfrm>
            <a:off x="6073736" y="2936664"/>
            <a:ext cx="3818220" cy="261610"/>
          </a:xfrm>
          <a:prstGeom prst="rect">
            <a:avLst/>
          </a:prstGeom>
          <a:noFill/>
        </p:spPr>
        <p:txBody>
          <a:bodyPr wrap="square" rtlCol="0">
            <a:spAutoFit/>
          </a:bodyPr>
          <a:lstStyle/>
          <a:p>
            <a:r>
              <a:rPr lang="en-GB" sz="1100" dirty="0"/>
              <a:t>  10 (5.1)	   12 (4.8) 	      35 (2.9)  	            0.579</a:t>
            </a:r>
          </a:p>
        </p:txBody>
      </p:sp>
      <p:sp>
        <p:nvSpPr>
          <p:cNvPr id="15" name="TextBox 14">
            <a:extLst>
              <a:ext uri="{FF2B5EF4-FFF2-40B4-BE49-F238E27FC236}">
                <a16:creationId xmlns:a16="http://schemas.microsoft.com/office/drawing/2014/main" id="{73D7F618-AF53-4583-A19C-5083FE377D85}"/>
              </a:ext>
            </a:extLst>
          </p:cNvPr>
          <p:cNvSpPr txBox="1"/>
          <p:nvPr/>
        </p:nvSpPr>
        <p:spPr>
          <a:xfrm>
            <a:off x="5872480" y="3104289"/>
            <a:ext cx="3911602" cy="261610"/>
          </a:xfrm>
          <a:prstGeom prst="rect">
            <a:avLst/>
          </a:prstGeom>
          <a:noFill/>
        </p:spPr>
        <p:txBody>
          <a:bodyPr wrap="square" rtlCol="0">
            <a:spAutoFit/>
          </a:bodyPr>
          <a:lstStyle/>
          <a:p>
            <a:r>
              <a:rPr lang="en-GB" sz="1100" dirty="0"/>
              <a:t>    107 (54.6)	     143 (56.8) 	        707 (58.2) 	</a:t>
            </a:r>
          </a:p>
        </p:txBody>
      </p:sp>
      <p:sp>
        <p:nvSpPr>
          <p:cNvPr id="16" name="TextBox 15">
            <a:extLst>
              <a:ext uri="{FF2B5EF4-FFF2-40B4-BE49-F238E27FC236}">
                <a16:creationId xmlns:a16="http://schemas.microsoft.com/office/drawing/2014/main" id="{90DFA334-CA09-4510-8C41-630B948113D6}"/>
              </a:ext>
            </a:extLst>
          </p:cNvPr>
          <p:cNvSpPr txBox="1"/>
          <p:nvPr/>
        </p:nvSpPr>
        <p:spPr>
          <a:xfrm>
            <a:off x="6012778" y="3289244"/>
            <a:ext cx="4026956" cy="261610"/>
          </a:xfrm>
          <a:prstGeom prst="rect">
            <a:avLst/>
          </a:prstGeom>
          <a:noFill/>
        </p:spPr>
        <p:txBody>
          <a:bodyPr wrap="square" rtlCol="0">
            <a:spAutoFit/>
          </a:bodyPr>
          <a:lstStyle/>
          <a:p>
            <a:r>
              <a:rPr lang="en-GB" sz="1100" dirty="0"/>
              <a:t>  53 (27.0) 	   67 (26.6) 	   314 (25.9)</a:t>
            </a:r>
          </a:p>
        </p:txBody>
      </p:sp>
      <p:sp>
        <p:nvSpPr>
          <p:cNvPr id="17" name="TextBox 16">
            <a:extLst>
              <a:ext uri="{FF2B5EF4-FFF2-40B4-BE49-F238E27FC236}">
                <a16:creationId xmlns:a16="http://schemas.microsoft.com/office/drawing/2014/main" id="{9379B9A1-4C16-4429-A9B4-4FA9B1E23467}"/>
              </a:ext>
            </a:extLst>
          </p:cNvPr>
          <p:cNvSpPr txBox="1"/>
          <p:nvPr/>
        </p:nvSpPr>
        <p:spPr>
          <a:xfrm>
            <a:off x="6075680" y="3463135"/>
            <a:ext cx="3749042" cy="261610"/>
          </a:xfrm>
          <a:prstGeom prst="rect">
            <a:avLst/>
          </a:prstGeom>
          <a:noFill/>
        </p:spPr>
        <p:txBody>
          <a:bodyPr wrap="square" rtlCol="0">
            <a:spAutoFit/>
          </a:bodyPr>
          <a:lstStyle/>
          <a:p>
            <a:r>
              <a:rPr lang="en-GB" sz="1100" dirty="0"/>
              <a:t>26 (13.3) 	 30 (11.9) 	 158 (13.0)</a:t>
            </a:r>
          </a:p>
        </p:txBody>
      </p:sp>
      <p:sp>
        <p:nvSpPr>
          <p:cNvPr id="21" name="TextBox 20">
            <a:extLst>
              <a:ext uri="{FF2B5EF4-FFF2-40B4-BE49-F238E27FC236}">
                <a16:creationId xmlns:a16="http://schemas.microsoft.com/office/drawing/2014/main" id="{4F77A976-AB93-4D43-8118-1FF986BD4AF5}"/>
              </a:ext>
            </a:extLst>
          </p:cNvPr>
          <p:cNvSpPr txBox="1"/>
          <p:nvPr/>
        </p:nvSpPr>
        <p:spPr>
          <a:xfrm>
            <a:off x="5982298" y="3849045"/>
            <a:ext cx="4751497" cy="261610"/>
          </a:xfrm>
          <a:prstGeom prst="rect">
            <a:avLst/>
          </a:prstGeom>
          <a:noFill/>
        </p:spPr>
        <p:txBody>
          <a:bodyPr wrap="square" rtlCol="0">
            <a:spAutoFit/>
          </a:bodyPr>
          <a:lstStyle/>
          <a:p>
            <a:r>
              <a:rPr lang="en-GB" sz="1100" dirty="0"/>
              <a:t>   76 (38.8) 	    93 (36.9)	    566 (46.6) 	             &lt;0.001 </a:t>
            </a:r>
          </a:p>
        </p:txBody>
      </p:sp>
      <p:sp>
        <p:nvSpPr>
          <p:cNvPr id="22" name="TextBox 21">
            <a:extLst>
              <a:ext uri="{FF2B5EF4-FFF2-40B4-BE49-F238E27FC236}">
                <a16:creationId xmlns:a16="http://schemas.microsoft.com/office/drawing/2014/main" id="{C73AB81B-3B48-4F0B-84E2-785645D4A99D}"/>
              </a:ext>
            </a:extLst>
          </p:cNvPr>
          <p:cNvSpPr txBox="1"/>
          <p:nvPr/>
        </p:nvSpPr>
        <p:spPr>
          <a:xfrm>
            <a:off x="5982298" y="4023899"/>
            <a:ext cx="3973535" cy="261610"/>
          </a:xfrm>
          <a:prstGeom prst="rect">
            <a:avLst/>
          </a:prstGeom>
          <a:noFill/>
        </p:spPr>
        <p:txBody>
          <a:bodyPr wrap="square" rtlCol="0">
            <a:spAutoFit/>
          </a:bodyPr>
          <a:lstStyle/>
          <a:p>
            <a:r>
              <a:rPr lang="en-GB" sz="1100" dirty="0"/>
              <a:t>   54 (27.6)	    70 (27.8) 	    350 (28.8) </a:t>
            </a:r>
          </a:p>
        </p:txBody>
      </p:sp>
      <p:sp>
        <p:nvSpPr>
          <p:cNvPr id="23" name="TextBox 22">
            <a:extLst>
              <a:ext uri="{FF2B5EF4-FFF2-40B4-BE49-F238E27FC236}">
                <a16:creationId xmlns:a16="http://schemas.microsoft.com/office/drawing/2014/main" id="{5058587A-3545-48CD-89EE-7EAD33ADA365}"/>
              </a:ext>
            </a:extLst>
          </p:cNvPr>
          <p:cNvSpPr txBox="1"/>
          <p:nvPr/>
        </p:nvSpPr>
        <p:spPr>
          <a:xfrm>
            <a:off x="6094056" y="4198579"/>
            <a:ext cx="3325839" cy="261610"/>
          </a:xfrm>
          <a:prstGeom prst="rect">
            <a:avLst/>
          </a:prstGeom>
          <a:noFill/>
        </p:spPr>
        <p:txBody>
          <a:bodyPr wrap="square" rtlCol="0">
            <a:spAutoFit/>
          </a:bodyPr>
          <a:lstStyle/>
          <a:p>
            <a:r>
              <a:rPr lang="en-GB" sz="1100" dirty="0"/>
              <a:t>49 (25.0)	 60 (23.8) 	 161 (13.3)</a:t>
            </a:r>
          </a:p>
        </p:txBody>
      </p:sp>
      <p:sp>
        <p:nvSpPr>
          <p:cNvPr id="24" name="TextBox 23">
            <a:extLst>
              <a:ext uri="{FF2B5EF4-FFF2-40B4-BE49-F238E27FC236}">
                <a16:creationId xmlns:a16="http://schemas.microsoft.com/office/drawing/2014/main" id="{29A3A451-838E-46B7-96AE-1744FBFC14F1}"/>
              </a:ext>
            </a:extLst>
          </p:cNvPr>
          <p:cNvSpPr txBox="1"/>
          <p:nvPr/>
        </p:nvSpPr>
        <p:spPr>
          <a:xfrm>
            <a:off x="6024880" y="4363017"/>
            <a:ext cx="3933493" cy="261610"/>
          </a:xfrm>
          <a:prstGeom prst="rect">
            <a:avLst/>
          </a:prstGeom>
          <a:noFill/>
        </p:spPr>
        <p:txBody>
          <a:bodyPr wrap="square" rtlCol="0">
            <a:spAutoFit/>
          </a:bodyPr>
          <a:lstStyle/>
          <a:p>
            <a:r>
              <a:rPr lang="en-GB" sz="1100" dirty="0"/>
              <a:t>    17 (8.7)	   29 (11.5) 	   137 (11.3)</a:t>
            </a:r>
          </a:p>
        </p:txBody>
      </p:sp>
      <p:sp>
        <p:nvSpPr>
          <p:cNvPr id="25" name="TextBox 24">
            <a:extLst>
              <a:ext uri="{FF2B5EF4-FFF2-40B4-BE49-F238E27FC236}">
                <a16:creationId xmlns:a16="http://schemas.microsoft.com/office/drawing/2014/main" id="{2FEFFEC9-342C-44E7-8903-4C6BCE4392E2}"/>
              </a:ext>
            </a:extLst>
          </p:cNvPr>
          <p:cNvSpPr txBox="1"/>
          <p:nvPr/>
        </p:nvSpPr>
        <p:spPr>
          <a:xfrm>
            <a:off x="6094056" y="4721129"/>
            <a:ext cx="5542035" cy="261610"/>
          </a:xfrm>
          <a:prstGeom prst="rect">
            <a:avLst/>
          </a:prstGeom>
          <a:noFill/>
        </p:spPr>
        <p:txBody>
          <a:bodyPr wrap="square" rtlCol="0">
            <a:spAutoFit/>
          </a:bodyPr>
          <a:lstStyle/>
          <a:p>
            <a:r>
              <a:rPr lang="en-GB" sz="1100" dirty="0"/>
              <a:t>45 (23.0) 	 59 (23.4) 	 416 (34.3) 	         &lt;0.001</a:t>
            </a:r>
          </a:p>
        </p:txBody>
      </p:sp>
      <p:sp>
        <p:nvSpPr>
          <p:cNvPr id="26" name="TextBox 25">
            <a:extLst>
              <a:ext uri="{FF2B5EF4-FFF2-40B4-BE49-F238E27FC236}">
                <a16:creationId xmlns:a16="http://schemas.microsoft.com/office/drawing/2014/main" id="{D93AA65F-8426-44B6-AE4C-5B7D3147D75C}"/>
              </a:ext>
            </a:extLst>
          </p:cNvPr>
          <p:cNvSpPr txBox="1"/>
          <p:nvPr/>
        </p:nvSpPr>
        <p:spPr>
          <a:xfrm>
            <a:off x="6043258" y="4894215"/>
            <a:ext cx="4501631" cy="261610"/>
          </a:xfrm>
          <a:prstGeom prst="rect">
            <a:avLst/>
          </a:prstGeom>
          <a:noFill/>
        </p:spPr>
        <p:txBody>
          <a:bodyPr wrap="square" rtlCol="0">
            <a:spAutoFit/>
          </a:bodyPr>
          <a:lstStyle/>
          <a:p>
            <a:r>
              <a:rPr lang="en-GB" sz="1100" dirty="0"/>
              <a:t>      3 (1.5) 	       3 (1.2) 	       58 (4.8) </a:t>
            </a:r>
          </a:p>
        </p:txBody>
      </p:sp>
      <p:sp>
        <p:nvSpPr>
          <p:cNvPr id="27" name="TextBox 26">
            <a:extLst>
              <a:ext uri="{FF2B5EF4-FFF2-40B4-BE49-F238E27FC236}">
                <a16:creationId xmlns:a16="http://schemas.microsoft.com/office/drawing/2014/main" id="{318DC25F-E534-42AC-B137-578A5AECB8D6}"/>
              </a:ext>
            </a:extLst>
          </p:cNvPr>
          <p:cNvSpPr txBox="1"/>
          <p:nvPr/>
        </p:nvSpPr>
        <p:spPr>
          <a:xfrm>
            <a:off x="6094056" y="5072988"/>
            <a:ext cx="4770118" cy="261610"/>
          </a:xfrm>
          <a:prstGeom prst="rect">
            <a:avLst/>
          </a:prstGeom>
          <a:noFill/>
        </p:spPr>
        <p:txBody>
          <a:bodyPr wrap="square" rtlCol="0">
            <a:spAutoFit/>
          </a:bodyPr>
          <a:lstStyle/>
          <a:p>
            <a:r>
              <a:rPr lang="en-GB" sz="1100" dirty="0"/>
              <a:t>65 (33.2) 	 68 (27.0) 	 300 (24.7)</a:t>
            </a:r>
          </a:p>
        </p:txBody>
      </p:sp>
      <p:sp>
        <p:nvSpPr>
          <p:cNvPr id="28" name="TextBox 27">
            <a:extLst>
              <a:ext uri="{FF2B5EF4-FFF2-40B4-BE49-F238E27FC236}">
                <a16:creationId xmlns:a16="http://schemas.microsoft.com/office/drawing/2014/main" id="{BA20862A-91A7-4A1C-A123-20B149E49B58}"/>
              </a:ext>
            </a:extLst>
          </p:cNvPr>
          <p:cNvSpPr txBox="1"/>
          <p:nvPr/>
        </p:nvSpPr>
        <p:spPr>
          <a:xfrm>
            <a:off x="6094058" y="5244488"/>
            <a:ext cx="5274232" cy="261610"/>
          </a:xfrm>
          <a:prstGeom prst="rect">
            <a:avLst/>
          </a:prstGeom>
          <a:noFill/>
        </p:spPr>
        <p:txBody>
          <a:bodyPr wrap="square" rtlCol="0">
            <a:spAutoFit/>
          </a:bodyPr>
          <a:lstStyle/>
          <a:p>
            <a:r>
              <a:rPr lang="en-GB" sz="1100" dirty="0"/>
              <a:t>83 (42.4)           122 (48.4) 	 440 (36.2)</a:t>
            </a:r>
          </a:p>
        </p:txBody>
      </p:sp>
      <p:sp>
        <p:nvSpPr>
          <p:cNvPr id="29" name="TextBox 28">
            <a:extLst>
              <a:ext uri="{FF2B5EF4-FFF2-40B4-BE49-F238E27FC236}">
                <a16:creationId xmlns:a16="http://schemas.microsoft.com/office/drawing/2014/main" id="{8DE12AF4-3C0F-45F8-9AB9-2620E9D3E258}"/>
              </a:ext>
            </a:extLst>
          </p:cNvPr>
          <p:cNvSpPr txBox="1"/>
          <p:nvPr/>
        </p:nvSpPr>
        <p:spPr>
          <a:xfrm>
            <a:off x="5972138" y="5633853"/>
            <a:ext cx="4211318" cy="261610"/>
          </a:xfrm>
          <a:prstGeom prst="rect">
            <a:avLst/>
          </a:prstGeom>
          <a:noFill/>
        </p:spPr>
        <p:txBody>
          <a:bodyPr wrap="square" rtlCol="0">
            <a:spAutoFit/>
          </a:bodyPr>
          <a:lstStyle/>
          <a:p>
            <a:r>
              <a:rPr lang="en-GB" sz="1100" dirty="0"/>
              <a:t>   50 (25.5)	     67 (26.4) 	    234 (19.3) 	               0.010</a:t>
            </a:r>
          </a:p>
        </p:txBody>
      </p:sp>
      <p:sp>
        <p:nvSpPr>
          <p:cNvPr id="30" name="TextBox 29">
            <a:extLst>
              <a:ext uri="{FF2B5EF4-FFF2-40B4-BE49-F238E27FC236}">
                <a16:creationId xmlns:a16="http://schemas.microsoft.com/office/drawing/2014/main" id="{C543733D-9CBB-4C92-AFCE-A45AF2AABD90}"/>
              </a:ext>
            </a:extLst>
          </p:cNvPr>
          <p:cNvSpPr txBox="1"/>
          <p:nvPr/>
        </p:nvSpPr>
        <p:spPr>
          <a:xfrm>
            <a:off x="5760720" y="5817099"/>
            <a:ext cx="4951055" cy="261610"/>
          </a:xfrm>
          <a:prstGeom prst="rect">
            <a:avLst/>
          </a:prstGeom>
          <a:noFill/>
        </p:spPr>
        <p:txBody>
          <a:bodyPr wrap="square" rtlCol="0">
            <a:spAutoFit/>
          </a:bodyPr>
          <a:lstStyle/>
          <a:p>
            <a:r>
              <a:rPr lang="en-GB" sz="1100" dirty="0"/>
              <a:t>          81 (41.3)	         107 (42.5) 	           417 (34.4)                     0.016</a:t>
            </a:r>
          </a:p>
        </p:txBody>
      </p:sp>
      <p:sp>
        <p:nvSpPr>
          <p:cNvPr id="31" name="TextBox 30">
            <a:extLst>
              <a:ext uri="{FF2B5EF4-FFF2-40B4-BE49-F238E27FC236}">
                <a16:creationId xmlns:a16="http://schemas.microsoft.com/office/drawing/2014/main" id="{7F786D01-003E-4E76-860A-5CC727A2B361}"/>
              </a:ext>
            </a:extLst>
          </p:cNvPr>
          <p:cNvSpPr txBox="1"/>
          <p:nvPr/>
        </p:nvSpPr>
        <p:spPr>
          <a:xfrm>
            <a:off x="5831840" y="6002320"/>
            <a:ext cx="4783890" cy="261610"/>
          </a:xfrm>
          <a:prstGeom prst="rect">
            <a:avLst/>
          </a:prstGeom>
          <a:noFill/>
        </p:spPr>
        <p:txBody>
          <a:bodyPr wrap="square" rtlCol="0">
            <a:spAutoFit/>
          </a:bodyPr>
          <a:lstStyle/>
          <a:p>
            <a:r>
              <a:rPr lang="en-GB" sz="1100" dirty="0"/>
              <a:t>        43 (21.9)	         33 (13.1)	             37 (3.1) 	                 &lt;0.001</a:t>
            </a:r>
          </a:p>
        </p:txBody>
      </p:sp>
      <p:sp>
        <p:nvSpPr>
          <p:cNvPr id="32" name="TextBox 31">
            <a:extLst>
              <a:ext uri="{FF2B5EF4-FFF2-40B4-BE49-F238E27FC236}">
                <a16:creationId xmlns:a16="http://schemas.microsoft.com/office/drawing/2014/main" id="{8E56A519-8EA1-432C-A47A-76FEEE330B8A}"/>
              </a:ext>
            </a:extLst>
          </p:cNvPr>
          <p:cNvSpPr txBox="1"/>
          <p:nvPr/>
        </p:nvSpPr>
        <p:spPr>
          <a:xfrm>
            <a:off x="6022939" y="6171819"/>
            <a:ext cx="5289702" cy="261610"/>
          </a:xfrm>
          <a:prstGeom prst="rect">
            <a:avLst/>
          </a:prstGeom>
          <a:noFill/>
        </p:spPr>
        <p:txBody>
          <a:bodyPr wrap="square" rtlCol="0">
            <a:spAutoFit/>
          </a:bodyPr>
          <a:lstStyle/>
          <a:p>
            <a:r>
              <a:rPr lang="en-GB" sz="1100" dirty="0"/>
              <a:t>    11 (5.6)	    35(13.9) 	       47 (3.9) 	           &lt;0.001</a:t>
            </a:r>
          </a:p>
        </p:txBody>
      </p:sp>
      <p:sp>
        <p:nvSpPr>
          <p:cNvPr id="34" name="TextBox 33">
            <a:extLst>
              <a:ext uri="{FF2B5EF4-FFF2-40B4-BE49-F238E27FC236}">
                <a16:creationId xmlns:a16="http://schemas.microsoft.com/office/drawing/2014/main" id="{27699BB6-BA59-430A-A9ED-7D6822E86BEC}"/>
              </a:ext>
            </a:extLst>
          </p:cNvPr>
          <p:cNvSpPr txBox="1"/>
          <p:nvPr/>
        </p:nvSpPr>
        <p:spPr>
          <a:xfrm>
            <a:off x="5899850" y="6515929"/>
            <a:ext cx="6173399" cy="261610"/>
          </a:xfrm>
          <a:prstGeom prst="rect">
            <a:avLst/>
          </a:prstGeom>
          <a:noFill/>
        </p:spPr>
        <p:txBody>
          <a:bodyPr wrap="square" rtlCol="0">
            <a:spAutoFit/>
          </a:bodyPr>
          <a:lstStyle/>
          <a:p>
            <a:r>
              <a:rPr lang="en-GB" sz="1100" dirty="0"/>
              <a:t>        12 (6.1)	         18 (7.1) 	           37 (3.1) 	                 0.003</a:t>
            </a:r>
          </a:p>
        </p:txBody>
      </p:sp>
      <p:sp>
        <p:nvSpPr>
          <p:cNvPr id="4" name="TextBox 3">
            <a:extLst>
              <a:ext uri="{FF2B5EF4-FFF2-40B4-BE49-F238E27FC236}">
                <a16:creationId xmlns:a16="http://schemas.microsoft.com/office/drawing/2014/main" id="{9F5FFB2B-5FFF-4FDB-BE1C-E328FF185C73}"/>
              </a:ext>
            </a:extLst>
          </p:cNvPr>
          <p:cNvSpPr txBox="1"/>
          <p:nvPr/>
        </p:nvSpPr>
        <p:spPr>
          <a:xfrm>
            <a:off x="5683693" y="583589"/>
            <a:ext cx="4023362" cy="389025"/>
          </a:xfrm>
          <a:prstGeom prst="rect">
            <a:avLst/>
          </a:prstGeom>
          <a:noFill/>
          <a:ln w="28575">
            <a:solidFill>
              <a:srgbClr val="FF0000"/>
            </a:solidFill>
          </a:ln>
        </p:spPr>
        <p:txBody>
          <a:bodyPr wrap="square" rtlCol="0">
            <a:spAutoFit/>
          </a:bodyPr>
          <a:lstStyle/>
          <a:p>
            <a:endParaRPr lang="en-GB" dirty="0"/>
          </a:p>
        </p:txBody>
      </p:sp>
      <p:sp>
        <p:nvSpPr>
          <p:cNvPr id="8" name="TextBox 7">
            <a:extLst>
              <a:ext uri="{FF2B5EF4-FFF2-40B4-BE49-F238E27FC236}">
                <a16:creationId xmlns:a16="http://schemas.microsoft.com/office/drawing/2014/main" id="{AC6A7A5A-842D-445B-AE15-968D02D7DE05}"/>
              </a:ext>
            </a:extLst>
          </p:cNvPr>
          <p:cNvSpPr txBox="1"/>
          <p:nvPr/>
        </p:nvSpPr>
        <p:spPr>
          <a:xfrm>
            <a:off x="3208327" y="3622089"/>
            <a:ext cx="6421701" cy="1002538"/>
          </a:xfrm>
          <a:prstGeom prst="rect">
            <a:avLst/>
          </a:prstGeom>
          <a:noFill/>
          <a:ln w="28575">
            <a:solidFill>
              <a:srgbClr val="FF0000"/>
            </a:solidFill>
          </a:ln>
        </p:spPr>
        <p:txBody>
          <a:bodyPr wrap="square" rtlCol="0">
            <a:spAutoFit/>
          </a:bodyPr>
          <a:lstStyle/>
          <a:p>
            <a:endParaRPr lang="en-GB" dirty="0"/>
          </a:p>
        </p:txBody>
      </p:sp>
      <p:sp>
        <p:nvSpPr>
          <p:cNvPr id="9" name="TextBox 8">
            <a:extLst>
              <a:ext uri="{FF2B5EF4-FFF2-40B4-BE49-F238E27FC236}">
                <a16:creationId xmlns:a16="http://schemas.microsoft.com/office/drawing/2014/main" id="{040CCACD-9696-40B8-8CF9-441BD8ACDE90}"/>
              </a:ext>
            </a:extLst>
          </p:cNvPr>
          <p:cNvSpPr txBox="1"/>
          <p:nvPr/>
        </p:nvSpPr>
        <p:spPr>
          <a:xfrm>
            <a:off x="3208327" y="5506098"/>
            <a:ext cx="6498728" cy="1246959"/>
          </a:xfrm>
          <a:prstGeom prst="rect">
            <a:avLst/>
          </a:prstGeom>
          <a:noFill/>
          <a:ln w="28575">
            <a:solidFill>
              <a:srgbClr val="FF0000"/>
            </a:solidFill>
          </a:ln>
        </p:spPr>
        <p:txBody>
          <a:bodyPr wrap="square" rtlCol="0">
            <a:spAutoFit/>
          </a:bodyPr>
          <a:lstStyle/>
          <a:p>
            <a:endParaRPr lang="en-GB" dirty="0"/>
          </a:p>
        </p:txBody>
      </p:sp>
    </p:spTree>
    <p:extLst>
      <p:ext uri="{BB962C8B-B14F-4D97-AF65-F5344CB8AC3E}">
        <p14:creationId xmlns:p14="http://schemas.microsoft.com/office/powerpoint/2010/main" val="59583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CAF5B-FDED-4866-B71E-802AB94A5C5D}"/>
              </a:ext>
            </a:extLst>
          </p:cNvPr>
          <p:cNvSpPr>
            <a:spLocks noGrp="1"/>
          </p:cNvSpPr>
          <p:nvPr>
            <p:ph type="title"/>
          </p:nvPr>
        </p:nvSpPr>
        <p:spPr/>
        <p:txBody>
          <a:bodyPr>
            <a:normAutofit/>
          </a:bodyPr>
          <a:lstStyle/>
          <a:p>
            <a:r>
              <a:rPr lang="en-GB" dirty="0"/>
              <a:t>Forest plot of BDZs and opioids admissions- adjusted hazard ratio (95%CI)</a:t>
            </a:r>
          </a:p>
        </p:txBody>
      </p:sp>
      <p:pic>
        <p:nvPicPr>
          <p:cNvPr id="5" name="Content Placeholder 4">
            <a:extLst>
              <a:ext uri="{FF2B5EF4-FFF2-40B4-BE49-F238E27FC236}">
                <a16:creationId xmlns:a16="http://schemas.microsoft.com/office/drawing/2014/main" id="{79FAD01A-3385-4A4A-AD4A-847B546614A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89174" y="1842542"/>
            <a:ext cx="4144553" cy="4351338"/>
          </a:xfrm>
        </p:spPr>
      </p:pic>
    </p:spTree>
    <p:extLst>
      <p:ext uri="{BB962C8B-B14F-4D97-AF65-F5344CB8AC3E}">
        <p14:creationId xmlns:p14="http://schemas.microsoft.com/office/powerpoint/2010/main" val="4259435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87FAD-4FC0-4D61-90B6-35542A14D88C}"/>
              </a:ext>
            </a:extLst>
          </p:cNvPr>
          <p:cNvSpPr>
            <a:spLocks noGrp="1"/>
          </p:cNvSpPr>
          <p:nvPr>
            <p:ph type="title"/>
          </p:nvPr>
        </p:nvSpPr>
        <p:spPr/>
        <p:txBody>
          <a:bodyPr>
            <a:normAutofit/>
          </a:bodyPr>
          <a:lstStyle/>
          <a:p>
            <a:r>
              <a:rPr lang="en-GB" dirty="0"/>
              <a:t>Forest plot of BDZs, opioids and mortality- adjusted hazard ratios (95% CI)</a:t>
            </a:r>
          </a:p>
        </p:txBody>
      </p:sp>
      <p:pic>
        <p:nvPicPr>
          <p:cNvPr id="5" name="Content Placeholder 4">
            <a:extLst>
              <a:ext uri="{FF2B5EF4-FFF2-40B4-BE49-F238E27FC236}">
                <a16:creationId xmlns:a16="http://schemas.microsoft.com/office/drawing/2014/main" id="{91212D17-94BA-403C-9563-AF5908C883D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610397" y="1899078"/>
            <a:ext cx="4144553" cy="4351338"/>
          </a:xfrm>
        </p:spPr>
      </p:pic>
    </p:spTree>
    <p:extLst>
      <p:ext uri="{BB962C8B-B14F-4D97-AF65-F5344CB8AC3E}">
        <p14:creationId xmlns:p14="http://schemas.microsoft.com/office/powerpoint/2010/main" val="3991603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26AD2-348C-4722-A15D-4D29502D1E9A}"/>
              </a:ext>
            </a:extLst>
          </p:cNvPr>
          <p:cNvSpPr>
            <a:spLocks noGrp="1"/>
          </p:cNvSpPr>
          <p:nvPr>
            <p:ph type="title"/>
          </p:nvPr>
        </p:nvSpPr>
        <p:spPr/>
        <p:txBody>
          <a:bodyPr>
            <a:normAutofit/>
          </a:bodyPr>
          <a:lstStyle/>
          <a:p>
            <a:r>
              <a:rPr lang="en-GB" sz="4000" dirty="0"/>
              <a:t>CIF plot of high or low dose BDZs and mortality</a:t>
            </a:r>
          </a:p>
        </p:txBody>
      </p:sp>
      <p:pic>
        <p:nvPicPr>
          <p:cNvPr id="5" name="Content Placeholder 4">
            <a:extLst>
              <a:ext uri="{FF2B5EF4-FFF2-40B4-BE49-F238E27FC236}">
                <a16:creationId xmlns:a16="http://schemas.microsoft.com/office/drawing/2014/main" id="{849C922B-0660-4253-9B89-34CB5AF7BEEB}"/>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23470" y="1825625"/>
            <a:ext cx="5945059" cy="4351338"/>
          </a:xfrm>
        </p:spPr>
      </p:pic>
    </p:spTree>
    <p:extLst>
      <p:ext uri="{BB962C8B-B14F-4D97-AF65-F5344CB8AC3E}">
        <p14:creationId xmlns:p14="http://schemas.microsoft.com/office/powerpoint/2010/main" val="2158642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823588" y="401937"/>
          <a:ext cx="5493408" cy="6181090"/>
        </p:xfrm>
        <a:graphic>
          <a:graphicData uri="http://schemas.openxmlformats.org/drawingml/2006/table">
            <a:tbl>
              <a:tblPr firstRow="1" firstCol="1" bandRow="1">
                <a:tableStyleId>{5C22544A-7EE6-4342-B048-85BDC9FD1C3A}</a:tableStyleId>
              </a:tblPr>
              <a:tblGrid>
                <a:gridCol w="2933758">
                  <a:extLst>
                    <a:ext uri="{9D8B030D-6E8A-4147-A177-3AD203B41FA5}">
                      <a16:colId xmlns:a16="http://schemas.microsoft.com/office/drawing/2014/main" val="4146755848"/>
                    </a:ext>
                  </a:extLst>
                </a:gridCol>
                <a:gridCol w="1279520">
                  <a:extLst>
                    <a:ext uri="{9D8B030D-6E8A-4147-A177-3AD203B41FA5}">
                      <a16:colId xmlns:a16="http://schemas.microsoft.com/office/drawing/2014/main" val="3139171928"/>
                    </a:ext>
                  </a:extLst>
                </a:gridCol>
                <a:gridCol w="1280130">
                  <a:extLst>
                    <a:ext uri="{9D8B030D-6E8A-4147-A177-3AD203B41FA5}">
                      <a16:colId xmlns:a16="http://schemas.microsoft.com/office/drawing/2014/main" val="1391515293"/>
                    </a:ext>
                  </a:extLst>
                </a:gridCol>
              </a:tblGrid>
              <a:tr h="176599">
                <a:tc>
                  <a:txBody>
                    <a:bodyPr/>
                    <a:lstStyle/>
                    <a:p>
                      <a:pPr>
                        <a:lnSpc>
                          <a:spcPct val="115000"/>
                        </a:lnSpc>
                        <a:spcAft>
                          <a:spcPts val="0"/>
                        </a:spcAft>
                      </a:pPr>
                      <a:r>
                        <a:rPr lang="en-GB" sz="11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gridSpan="2">
                  <a:txBody>
                    <a:bodyPr/>
                    <a:lstStyle/>
                    <a:p>
                      <a:pPr algn="ctr">
                        <a:lnSpc>
                          <a:spcPct val="115000"/>
                        </a:lnSpc>
                        <a:spcAft>
                          <a:spcPts val="0"/>
                        </a:spcAft>
                      </a:pPr>
                      <a:r>
                        <a:rPr lang="en-GB" sz="1100">
                          <a:effectLst/>
                        </a:rPr>
                        <a:t>Adjusted hazard ratio (95%CI)*</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hMerge="1">
                  <a:txBody>
                    <a:bodyPr/>
                    <a:lstStyle/>
                    <a:p>
                      <a:endParaRPr lang="en-GB"/>
                    </a:p>
                  </a:txBody>
                  <a:tcPr/>
                </a:tc>
                <a:extLst>
                  <a:ext uri="{0D108BD9-81ED-4DB2-BD59-A6C34878D82A}">
                    <a16:rowId xmlns:a16="http://schemas.microsoft.com/office/drawing/2014/main" val="1227300938"/>
                  </a:ext>
                </a:extLst>
              </a:tr>
              <a:tr h="176599">
                <a:tc>
                  <a:txBody>
                    <a:bodyPr/>
                    <a:lstStyle/>
                    <a:p>
                      <a:pPr>
                        <a:lnSpc>
                          <a:spcPct val="115000"/>
                        </a:lnSpc>
                        <a:spcAft>
                          <a:spcPts val="0"/>
                        </a:spcAft>
                      </a:pPr>
                      <a:r>
                        <a:rPr lang="en-GB" sz="11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Admission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Mortality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4257856104"/>
                  </a:ext>
                </a:extLst>
              </a:tr>
              <a:tr h="176599">
                <a:tc>
                  <a:txBody>
                    <a:bodyPr/>
                    <a:lstStyle/>
                    <a:p>
                      <a:pPr>
                        <a:lnSpc>
                          <a:spcPct val="115000"/>
                        </a:lnSpc>
                        <a:spcAft>
                          <a:spcPts val="0"/>
                        </a:spcAft>
                      </a:pPr>
                      <a:r>
                        <a:rPr lang="en-GB" sz="1100">
                          <a:effectLst/>
                        </a:rPr>
                        <a:t>Covariates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3730028850"/>
                  </a:ext>
                </a:extLst>
              </a:tr>
              <a:tr h="176599">
                <a:tc>
                  <a:txBody>
                    <a:bodyPr/>
                    <a:lstStyle/>
                    <a:p>
                      <a:pPr>
                        <a:lnSpc>
                          <a:spcPct val="115000"/>
                        </a:lnSpc>
                        <a:spcAft>
                          <a:spcPts val="0"/>
                        </a:spcAft>
                      </a:pPr>
                      <a:r>
                        <a:rPr lang="en-GB" sz="1100">
                          <a:effectLst/>
                        </a:rPr>
                        <a:t>Age (years)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0.98 (0.98 to 0.99)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1.02 (1.01 to 1.03)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1310987484"/>
                  </a:ext>
                </a:extLst>
              </a:tr>
              <a:tr h="176599">
                <a:tc>
                  <a:txBody>
                    <a:bodyPr/>
                    <a:lstStyle/>
                    <a:p>
                      <a:pPr>
                        <a:lnSpc>
                          <a:spcPct val="115000"/>
                        </a:lnSpc>
                        <a:spcAft>
                          <a:spcPts val="0"/>
                        </a:spcAft>
                      </a:pPr>
                      <a:r>
                        <a:rPr lang="en-GB" sz="1100">
                          <a:effectLst/>
                        </a:rPr>
                        <a:t>Male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1.05 (0.93 to 1.19)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1.41 (1.24 to 1.60)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407329317"/>
                  </a:ext>
                </a:extLst>
              </a:tr>
              <a:tr h="176599">
                <a:tc>
                  <a:txBody>
                    <a:bodyPr/>
                    <a:lstStyle/>
                    <a:p>
                      <a:pPr>
                        <a:lnSpc>
                          <a:spcPct val="115000"/>
                        </a:lnSpc>
                        <a:spcAft>
                          <a:spcPts val="0"/>
                        </a:spcAft>
                      </a:pPr>
                      <a:r>
                        <a:rPr lang="en-GB" sz="1100">
                          <a:effectLst/>
                        </a:rPr>
                        <a:t>VC % of predicted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1.00 (1.00 to 1.00)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1.00 (1.00 to 1.00)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3728524083"/>
                  </a:ext>
                </a:extLst>
              </a:tr>
              <a:tr h="176599">
                <a:tc>
                  <a:txBody>
                    <a:bodyPr/>
                    <a:lstStyle/>
                    <a:p>
                      <a:pPr>
                        <a:lnSpc>
                          <a:spcPct val="115000"/>
                        </a:lnSpc>
                        <a:spcAft>
                          <a:spcPts val="0"/>
                        </a:spcAft>
                      </a:pPr>
                      <a:r>
                        <a:rPr lang="en-GB" sz="1100">
                          <a:effectLst/>
                        </a:rPr>
                        <a:t>FEV</a:t>
                      </a:r>
                      <a:r>
                        <a:rPr lang="en-GB" sz="1100" baseline="-25000">
                          <a:effectLst/>
                        </a:rPr>
                        <a:t>1</a:t>
                      </a:r>
                      <a:r>
                        <a:rPr lang="en-GB" sz="1100">
                          <a:effectLst/>
                        </a:rPr>
                        <a:t>/VC</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1.07 (0.94 to 1.22)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0.99 (0.89 to 1.11)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2335630442"/>
                  </a:ext>
                </a:extLst>
              </a:tr>
              <a:tr h="176599">
                <a:tc>
                  <a:txBody>
                    <a:bodyPr/>
                    <a:lstStyle/>
                    <a:p>
                      <a:pPr>
                        <a:lnSpc>
                          <a:spcPct val="115000"/>
                        </a:lnSpc>
                        <a:spcAft>
                          <a:spcPts val="0"/>
                        </a:spcAft>
                      </a:pPr>
                      <a:r>
                        <a:rPr lang="en-GB" sz="1100">
                          <a:effectLst/>
                        </a:rPr>
                        <a:t>PaO2 breathing air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1.00 (0.93 to 1.07)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1.00 (0.94 to 1.07)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3237363297"/>
                  </a:ext>
                </a:extLst>
              </a:tr>
              <a:tr h="176599">
                <a:tc>
                  <a:txBody>
                    <a:bodyPr/>
                    <a:lstStyle/>
                    <a:p>
                      <a:pPr>
                        <a:lnSpc>
                          <a:spcPct val="115000"/>
                        </a:lnSpc>
                        <a:spcAft>
                          <a:spcPts val="0"/>
                        </a:spcAft>
                      </a:pPr>
                      <a:r>
                        <a:rPr lang="en-GB" sz="1100">
                          <a:effectLst/>
                        </a:rPr>
                        <a:t>PaCO2 breathing air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0.95 (0.84 to 1.07)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0.89 (0.79 to 1.00)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2585800137"/>
                  </a:ext>
                </a:extLst>
              </a:tr>
              <a:tr h="176599">
                <a:tc>
                  <a:txBody>
                    <a:bodyPr/>
                    <a:lstStyle/>
                    <a:p>
                      <a:pPr>
                        <a:lnSpc>
                          <a:spcPct val="115000"/>
                        </a:lnSpc>
                        <a:spcAft>
                          <a:spcPts val="0"/>
                        </a:spcAft>
                      </a:pPr>
                      <a:r>
                        <a:rPr lang="en-GB" sz="1100">
                          <a:effectLst/>
                        </a:rPr>
                        <a:t>PaO2 breathing oxygen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0.99 (0.88 to 1.10)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0.99 (0.89 to 1.11)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1376653358"/>
                  </a:ext>
                </a:extLst>
              </a:tr>
              <a:tr h="899821">
                <a:tc>
                  <a:txBody>
                    <a:bodyPr/>
                    <a:lstStyle/>
                    <a:p>
                      <a:pPr>
                        <a:lnSpc>
                          <a:spcPct val="115000"/>
                        </a:lnSpc>
                        <a:spcAft>
                          <a:spcPts val="0"/>
                        </a:spcAft>
                      </a:pPr>
                      <a:r>
                        <a:rPr lang="en-GB" sz="1100">
                          <a:effectLst/>
                        </a:rPr>
                        <a:t>BMI</a:t>
                      </a:r>
                    </a:p>
                    <a:p>
                      <a:pPr>
                        <a:lnSpc>
                          <a:spcPct val="115000"/>
                        </a:lnSpc>
                        <a:spcAft>
                          <a:spcPts val="0"/>
                        </a:spcAft>
                      </a:pPr>
                      <a:r>
                        <a:rPr lang="en-GB" sz="1100">
                          <a:effectLst/>
                        </a:rPr>
                        <a:t> &lt;18.5</a:t>
                      </a:r>
                    </a:p>
                    <a:p>
                      <a:pPr>
                        <a:lnSpc>
                          <a:spcPct val="115000"/>
                        </a:lnSpc>
                        <a:spcAft>
                          <a:spcPts val="0"/>
                        </a:spcAft>
                      </a:pPr>
                      <a:r>
                        <a:rPr lang="en-GB" sz="1100">
                          <a:effectLst/>
                        </a:rPr>
                        <a:t> 18.5-24.9</a:t>
                      </a:r>
                    </a:p>
                    <a:p>
                      <a:pPr>
                        <a:lnSpc>
                          <a:spcPct val="115000"/>
                        </a:lnSpc>
                        <a:spcAft>
                          <a:spcPts val="0"/>
                        </a:spcAft>
                      </a:pPr>
                      <a:r>
                        <a:rPr lang="en-GB" sz="1100">
                          <a:effectLst/>
                        </a:rPr>
                        <a:t> 25-29.9</a:t>
                      </a:r>
                    </a:p>
                    <a:p>
                      <a:pPr>
                        <a:lnSpc>
                          <a:spcPct val="115000"/>
                        </a:lnSpc>
                        <a:spcAft>
                          <a:spcPts val="0"/>
                        </a:spcAft>
                      </a:pPr>
                      <a:r>
                        <a:rPr lang="en-GB" sz="1100">
                          <a:effectLst/>
                        </a:rPr>
                        <a:t> ≥30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p>
                    <a:p>
                      <a:pPr algn="ctr">
                        <a:lnSpc>
                          <a:spcPct val="115000"/>
                        </a:lnSpc>
                        <a:spcAft>
                          <a:spcPts val="0"/>
                        </a:spcAft>
                      </a:pPr>
                      <a:r>
                        <a:rPr lang="en-GB" sz="1100">
                          <a:effectLst/>
                        </a:rPr>
                        <a:t>1</a:t>
                      </a:r>
                    </a:p>
                    <a:p>
                      <a:pPr algn="ctr">
                        <a:lnSpc>
                          <a:spcPct val="115000"/>
                        </a:lnSpc>
                        <a:spcAft>
                          <a:spcPts val="0"/>
                        </a:spcAft>
                      </a:pPr>
                      <a:r>
                        <a:rPr lang="en-GB" sz="1100">
                          <a:effectLst/>
                        </a:rPr>
                        <a:t>1.26 (0.86 to 1.85)</a:t>
                      </a:r>
                    </a:p>
                    <a:p>
                      <a:pPr algn="ctr">
                        <a:lnSpc>
                          <a:spcPct val="115000"/>
                        </a:lnSpc>
                        <a:spcAft>
                          <a:spcPts val="0"/>
                        </a:spcAft>
                      </a:pPr>
                      <a:r>
                        <a:rPr lang="en-GB" sz="1100">
                          <a:effectLst/>
                        </a:rPr>
                        <a:t>1.30 (0.87 to 1.92)</a:t>
                      </a:r>
                    </a:p>
                    <a:p>
                      <a:pPr algn="ctr">
                        <a:lnSpc>
                          <a:spcPct val="115000"/>
                        </a:lnSpc>
                        <a:spcAft>
                          <a:spcPts val="0"/>
                        </a:spcAft>
                      </a:pPr>
                      <a:r>
                        <a:rPr lang="en-GB" sz="1100">
                          <a:effectLst/>
                        </a:rPr>
                        <a:t>1.28 (0.85 to 1.93)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p>
                    <a:p>
                      <a:pPr algn="ctr">
                        <a:lnSpc>
                          <a:spcPct val="115000"/>
                        </a:lnSpc>
                        <a:spcAft>
                          <a:spcPts val="0"/>
                        </a:spcAft>
                      </a:pPr>
                      <a:r>
                        <a:rPr lang="en-GB" sz="1100">
                          <a:effectLst/>
                        </a:rPr>
                        <a:t>1</a:t>
                      </a:r>
                    </a:p>
                    <a:p>
                      <a:pPr algn="ctr">
                        <a:lnSpc>
                          <a:spcPct val="115000"/>
                        </a:lnSpc>
                        <a:spcAft>
                          <a:spcPts val="0"/>
                        </a:spcAft>
                      </a:pPr>
                      <a:r>
                        <a:rPr lang="en-GB" sz="1100">
                          <a:effectLst/>
                        </a:rPr>
                        <a:t>0.72 (0.52 to 0.99)</a:t>
                      </a:r>
                    </a:p>
                    <a:p>
                      <a:pPr algn="ctr">
                        <a:lnSpc>
                          <a:spcPct val="115000"/>
                        </a:lnSpc>
                        <a:spcAft>
                          <a:spcPts val="0"/>
                        </a:spcAft>
                      </a:pPr>
                      <a:r>
                        <a:rPr lang="en-GB" sz="1100">
                          <a:effectLst/>
                        </a:rPr>
                        <a:t>0.70 (0.50 to 0.97)</a:t>
                      </a:r>
                    </a:p>
                    <a:p>
                      <a:pPr algn="ctr">
                        <a:lnSpc>
                          <a:spcPct val="115000"/>
                        </a:lnSpc>
                        <a:spcAft>
                          <a:spcPts val="0"/>
                        </a:spcAft>
                      </a:pPr>
                      <a:r>
                        <a:rPr lang="en-GB" sz="1100">
                          <a:effectLst/>
                        </a:rPr>
                        <a:t>0.54 (0.38 to 0.77)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3174478443"/>
                  </a:ext>
                </a:extLst>
              </a:tr>
              <a:tr h="899821">
                <a:tc>
                  <a:txBody>
                    <a:bodyPr/>
                    <a:lstStyle/>
                    <a:p>
                      <a:pPr>
                        <a:lnSpc>
                          <a:spcPct val="115000"/>
                        </a:lnSpc>
                        <a:spcAft>
                          <a:spcPts val="0"/>
                        </a:spcAft>
                      </a:pPr>
                      <a:r>
                        <a:rPr lang="en-GB" sz="1100" dirty="0">
                          <a:effectLst/>
                        </a:rPr>
                        <a:t>WHO performance status</a:t>
                      </a:r>
                    </a:p>
                    <a:p>
                      <a:pPr>
                        <a:lnSpc>
                          <a:spcPct val="115000"/>
                        </a:lnSpc>
                        <a:spcAft>
                          <a:spcPts val="0"/>
                        </a:spcAft>
                      </a:pPr>
                      <a:r>
                        <a:rPr lang="en-GB" sz="1100" dirty="0">
                          <a:effectLst/>
                        </a:rPr>
                        <a:t> 0-1</a:t>
                      </a:r>
                    </a:p>
                    <a:p>
                      <a:pPr>
                        <a:lnSpc>
                          <a:spcPct val="115000"/>
                        </a:lnSpc>
                        <a:spcAft>
                          <a:spcPts val="0"/>
                        </a:spcAft>
                      </a:pPr>
                      <a:r>
                        <a:rPr lang="en-GB" sz="1100" dirty="0">
                          <a:effectLst/>
                        </a:rPr>
                        <a:t> 2</a:t>
                      </a:r>
                    </a:p>
                    <a:p>
                      <a:pPr>
                        <a:lnSpc>
                          <a:spcPct val="115000"/>
                        </a:lnSpc>
                        <a:spcAft>
                          <a:spcPts val="0"/>
                        </a:spcAft>
                      </a:pPr>
                      <a:r>
                        <a:rPr lang="en-GB" sz="1100" dirty="0">
                          <a:effectLst/>
                        </a:rPr>
                        <a:t> 3-4</a:t>
                      </a:r>
                    </a:p>
                    <a:p>
                      <a:pPr>
                        <a:lnSpc>
                          <a:spcPct val="115000"/>
                        </a:lnSpc>
                        <a:spcAft>
                          <a:spcPts val="0"/>
                        </a:spcAft>
                      </a:pPr>
                      <a:r>
                        <a:rPr lang="en-GB" sz="1100" dirty="0">
                          <a:effectLst/>
                        </a:rPr>
                        <a:t> Missing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1405527571"/>
                  </a:ext>
                </a:extLst>
              </a:tr>
              <a:tr h="899821">
                <a:tc>
                  <a:txBody>
                    <a:bodyPr/>
                    <a:lstStyle/>
                    <a:p>
                      <a:pPr>
                        <a:lnSpc>
                          <a:spcPct val="115000"/>
                        </a:lnSpc>
                        <a:spcAft>
                          <a:spcPts val="0"/>
                        </a:spcAft>
                      </a:pPr>
                      <a:r>
                        <a:rPr lang="en-GB" sz="1100">
                          <a:effectLst/>
                        </a:rPr>
                        <a:t>N of cardiovascular diseases</a:t>
                      </a:r>
                    </a:p>
                    <a:p>
                      <a:pPr>
                        <a:lnSpc>
                          <a:spcPct val="115000"/>
                        </a:lnSpc>
                        <a:spcAft>
                          <a:spcPts val="0"/>
                        </a:spcAft>
                      </a:pPr>
                      <a:r>
                        <a:rPr lang="en-GB" sz="1100">
                          <a:effectLst/>
                        </a:rPr>
                        <a:t> 0</a:t>
                      </a:r>
                    </a:p>
                    <a:p>
                      <a:pPr>
                        <a:lnSpc>
                          <a:spcPct val="115000"/>
                        </a:lnSpc>
                        <a:spcAft>
                          <a:spcPts val="0"/>
                        </a:spcAft>
                      </a:pPr>
                      <a:r>
                        <a:rPr lang="en-GB" sz="1100">
                          <a:effectLst/>
                        </a:rPr>
                        <a:t> 1</a:t>
                      </a:r>
                    </a:p>
                    <a:p>
                      <a:pPr>
                        <a:lnSpc>
                          <a:spcPct val="115000"/>
                        </a:lnSpc>
                        <a:spcAft>
                          <a:spcPts val="0"/>
                        </a:spcAft>
                      </a:pPr>
                      <a:r>
                        <a:rPr lang="en-GB" sz="1100">
                          <a:effectLst/>
                        </a:rPr>
                        <a:t> 2</a:t>
                      </a:r>
                    </a:p>
                    <a:p>
                      <a:pPr>
                        <a:lnSpc>
                          <a:spcPct val="115000"/>
                        </a:lnSpc>
                        <a:spcAft>
                          <a:spcPts val="0"/>
                        </a:spcAft>
                      </a:pPr>
                      <a:r>
                        <a:rPr lang="en-GB" sz="1100">
                          <a:effectLst/>
                        </a:rPr>
                        <a:t>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p>
                    <a:p>
                      <a:pPr algn="ctr">
                        <a:lnSpc>
                          <a:spcPct val="115000"/>
                        </a:lnSpc>
                        <a:spcAft>
                          <a:spcPts val="0"/>
                        </a:spcAft>
                      </a:pPr>
                      <a:r>
                        <a:rPr lang="en-GB" sz="1100">
                          <a:effectLst/>
                        </a:rPr>
                        <a:t>1</a:t>
                      </a:r>
                    </a:p>
                    <a:p>
                      <a:pPr algn="ctr">
                        <a:lnSpc>
                          <a:spcPct val="115000"/>
                        </a:lnSpc>
                        <a:spcAft>
                          <a:spcPts val="0"/>
                        </a:spcAft>
                      </a:pPr>
                      <a:r>
                        <a:rPr lang="en-GB" sz="1100">
                          <a:effectLst/>
                        </a:rPr>
                        <a:t>1.11 (0.85 to 1.47)</a:t>
                      </a:r>
                    </a:p>
                    <a:p>
                      <a:pPr algn="ctr">
                        <a:lnSpc>
                          <a:spcPct val="115000"/>
                        </a:lnSpc>
                        <a:spcAft>
                          <a:spcPts val="0"/>
                        </a:spcAft>
                      </a:pPr>
                      <a:r>
                        <a:rPr lang="en-GB" sz="1100">
                          <a:effectLst/>
                        </a:rPr>
                        <a:t>1.05 (0.90 to 1.22)</a:t>
                      </a:r>
                    </a:p>
                    <a:p>
                      <a:pPr algn="ctr">
                        <a:lnSpc>
                          <a:spcPct val="115000"/>
                        </a:lnSpc>
                        <a:spcAft>
                          <a:spcPts val="0"/>
                        </a:spcAft>
                      </a:pPr>
                      <a:r>
                        <a:rPr lang="en-GB" sz="1100">
                          <a:effectLst/>
                        </a:rPr>
                        <a:t>1.04 (0.89 to 1.21)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p>
                    <a:p>
                      <a:pPr algn="ctr">
                        <a:lnSpc>
                          <a:spcPct val="115000"/>
                        </a:lnSpc>
                        <a:spcAft>
                          <a:spcPts val="0"/>
                        </a:spcAft>
                      </a:pPr>
                      <a:r>
                        <a:rPr lang="en-GB" sz="1100">
                          <a:effectLst/>
                        </a:rPr>
                        <a:t>1</a:t>
                      </a:r>
                    </a:p>
                    <a:p>
                      <a:pPr algn="ctr">
                        <a:lnSpc>
                          <a:spcPct val="115000"/>
                        </a:lnSpc>
                        <a:spcAft>
                          <a:spcPts val="0"/>
                        </a:spcAft>
                      </a:pPr>
                      <a:r>
                        <a:rPr lang="en-GB" sz="1100">
                          <a:effectLst/>
                        </a:rPr>
                        <a:t>1.03 (0.76 to 1.41)</a:t>
                      </a:r>
                    </a:p>
                    <a:p>
                      <a:pPr algn="ctr">
                        <a:lnSpc>
                          <a:spcPct val="115000"/>
                        </a:lnSpc>
                        <a:spcAft>
                          <a:spcPts val="0"/>
                        </a:spcAft>
                      </a:pPr>
                      <a:r>
                        <a:rPr lang="en-GB" sz="1100">
                          <a:effectLst/>
                        </a:rPr>
                        <a:t>0.99 (0.85 to 1.16)</a:t>
                      </a:r>
                    </a:p>
                    <a:p>
                      <a:pPr algn="ctr">
                        <a:lnSpc>
                          <a:spcPct val="115000"/>
                        </a:lnSpc>
                        <a:spcAft>
                          <a:spcPts val="0"/>
                        </a:spcAft>
                      </a:pPr>
                      <a:r>
                        <a:rPr lang="en-GB" sz="1100">
                          <a:effectLst/>
                        </a:rPr>
                        <a:t>1.05 (0.90 to 1.23)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3601372112"/>
                  </a:ext>
                </a:extLst>
              </a:tr>
              <a:tr h="899821">
                <a:tc>
                  <a:txBody>
                    <a:bodyPr/>
                    <a:lstStyle/>
                    <a:p>
                      <a:pPr>
                        <a:lnSpc>
                          <a:spcPct val="115000"/>
                        </a:lnSpc>
                        <a:spcAft>
                          <a:spcPts val="0"/>
                        </a:spcAft>
                      </a:pPr>
                      <a:r>
                        <a:rPr lang="en-GB" sz="1100">
                          <a:effectLst/>
                        </a:rPr>
                        <a:t>Comorbidity</a:t>
                      </a:r>
                    </a:p>
                    <a:p>
                      <a:pPr>
                        <a:lnSpc>
                          <a:spcPct val="115000"/>
                        </a:lnSpc>
                        <a:spcAft>
                          <a:spcPts val="0"/>
                        </a:spcAft>
                      </a:pPr>
                      <a:r>
                        <a:rPr lang="en-GB" sz="1100">
                          <a:effectLst/>
                        </a:rPr>
                        <a:t> Cancer</a:t>
                      </a:r>
                    </a:p>
                    <a:p>
                      <a:pPr>
                        <a:lnSpc>
                          <a:spcPct val="115000"/>
                        </a:lnSpc>
                        <a:spcAft>
                          <a:spcPts val="0"/>
                        </a:spcAft>
                      </a:pPr>
                      <a:r>
                        <a:rPr lang="en-GB" sz="1100">
                          <a:effectLst/>
                        </a:rPr>
                        <a:t> Depression/anxiety </a:t>
                      </a:r>
                    </a:p>
                    <a:p>
                      <a:pPr>
                        <a:lnSpc>
                          <a:spcPct val="115000"/>
                        </a:lnSpc>
                        <a:spcAft>
                          <a:spcPts val="0"/>
                        </a:spcAft>
                      </a:pPr>
                      <a:r>
                        <a:rPr lang="en-GB" sz="1100">
                          <a:effectLst/>
                        </a:rPr>
                        <a:t>Pulmonary hypertension </a:t>
                      </a:r>
                    </a:p>
                    <a:p>
                      <a:pPr>
                        <a:lnSpc>
                          <a:spcPct val="115000"/>
                        </a:lnSpc>
                        <a:spcAft>
                          <a:spcPts val="0"/>
                        </a:spcAft>
                      </a:pPr>
                      <a:r>
                        <a:rPr lang="en-GB" sz="1100">
                          <a:effectLst/>
                        </a:rPr>
                        <a:t> GERD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p>
                    <a:p>
                      <a:pPr algn="ctr">
                        <a:lnSpc>
                          <a:spcPct val="115000"/>
                        </a:lnSpc>
                        <a:spcAft>
                          <a:spcPts val="0"/>
                        </a:spcAft>
                      </a:pPr>
                      <a:r>
                        <a:rPr lang="en-GB" sz="1100">
                          <a:effectLst/>
                        </a:rPr>
                        <a:t>1.15 (1.02 to 1.30)</a:t>
                      </a:r>
                    </a:p>
                    <a:p>
                      <a:pPr algn="ctr">
                        <a:lnSpc>
                          <a:spcPct val="115000"/>
                        </a:lnSpc>
                        <a:spcAft>
                          <a:spcPts val="0"/>
                        </a:spcAft>
                      </a:pPr>
                      <a:r>
                        <a:rPr lang="en-GB" sz="1100">
                          <a:effectLst/>
                        </a:rPr>
                        <a:t>0.79 (0.60 to 1.05)</a:t>
                      </a:r>
                    </a:p>
                    <a:p>
                      <a:pPr algn="ctr">
                        <a:lnSpc>
                          <a:spcPct val="115000"/>
                        </a:lnSpc>
                        <a:spcAft>
                          <a:spcPts val="0"/>
                        </a:spcAft>
                      </a:pPr>
                      <a:r>
                        <a:rPr lang="en-GB" sz="1100">
                          <a:effectLst/>
                        </a:rPr>
                        <a:t>0.88 (0.68 to 1.14)</a:t>
                      </a:r>
                    </a:p>
                    <a:p>
                      <a:pPr algn="ctr">
                        <a:lnSpc>
                          <a:spcPct val="115000"/>
                        </a:lnSpc>
                        <a:spcAft>
                          <a:spcPts val="0"/>
                        </a:spcAft>
                      </a:pPr>
                      <a:r>
                        <a:rPr lang="en-GB" sz="1100">
                          <a:effectLst/>
                        </a:rPr>
                        <a:t>1.15 (0.85 to 1.56)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 </a:t>
                      </a:r>
                    </a:p>
                    <a:p>
                      <a:pPr algn="ctr">
                        <a:lnSpc>
                          <a:spcPct val="115000"/>
                        </a:lnSpc>
                        <a:spcAft>
                          <a:spcPts val="0"/>
                        </a:spcAft>
                      </a:pPr>
                      <a:r>
                        <a:rPr lang="en-GB" sz="1100">
                          <a:effectLst/>
                        </a:rPr>
                        <a:t>0.85 (0.75 to 0.96)</a:t>
                      </a:r>
                    </a:p>
                    <a:p>
                      <a:pPr algn="ctr">
                        <a:lnSpc>
                          <a:spcPct val="115000"/>
                        </a:lnSpc>
                        <a:spcAft>
                          <a:spcPts val="0"/>
                        </a:spcAft>
                      </a:pPr>
                      <a:r>
                        <a:rPr lang="en-GB" sz="1100">
                          <a:effectLst/>
                        </a:rPr>
                        <a:t>1.08 (0.82 to 1.41)</a:t>
                      </a:r>
                    </a:p>
                    <a:p>
                      <a:pPr algn="ctr">
                        <a:lnSpc>
                          <a:spcPct val="115000"/>
                        </a:lnSpc>
                        <a:spcAft>
                          <a:spcPts val="0"/>
                        </a:spcAft>
                      </a:pPr>
                      <a:r>
                        <a:rPr lang="en-GB" sz="1100">
                          <a:effectLst/>
                        </a:rPr>
                        <a:t>1.10 (0.86 to 1.41)</a:t>
                      </a:r>
                    </a:p>
                    <a:p>
                      <a:pPr algn="ctr">
                        <a:lnSpc>
                          <a:spcPct val="115000"/>
                        </a:lnSpc>
                        <a:spcAft>
                          <a:spcPts val="0"/>
                        </a:spcAft>
                      </a:pPr>
                      <a:r>
                        <a:rPr lang="en-GB" sz="1100">
                          <a:effectLst/>
                        </a:rPr>
                        <a:t>0.85 (0.62 to 1.17)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669111877"/>
                  </a:ext>
                </a:extLst>
              </a:tr>
              <a:tr h="176599">
                <a:tc>
                  <a:txBody>
                    <a:bodyPr/>
                    <a:lstStyle/>
                    <a:p>
                      <a:pPr>
                        <a:lnSpc>
                          <a:spcPct val="115000"/>
                        </a:lnSpc>
                        <a:spcAft>
                          <a:spcPts val="0"/>
                        </a:spcAft>
                      </a:pPr>
                      <a:r>
                        <a:rPr lang="en-GB" sz="1100">
                          <a:effectLst/>
                        </a:rPr>
                        <a:t>N hospitalisations within 4 years before baseline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1.05 (1.02 to 1.07)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0.99 (0.97 to 1.01)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2164849192"/>
                  </a:ext>
                </a:extLst>
              </a:tr>
              <a:tr h="353546">
                <a:tc>
                  <a:txBody>
                    <a:bodyPr/>
                    <a:lstStyle/>
                    <a:p>
                      <a:pPr>
                        <a:lnSpc>
                          <a:spcPct val="115000"/>
                        </a:lnSpc>
                        <a:spcAft>
                          <a:spcPts val="0"/>
                        </a:spcAft>
                      </a:pPr>
                      <a:r>
                        <a:rPr lang="en-GB" sz="1100">
                          <a:effectLst/>
                        </a:rPr>
                        <a:t>N hospitalised days within the 91 days before baseline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a:effectLst/>
                        </a:rPr>
                        <a:t>1.00 (1.00 to 1.01)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tc>
                  <a:txBody>
                    <a:bodyPr/>
                    <a:lstStyle/>
                    <a:p>
                      <a:pPr algn="ctr">
                        <a:lnSpc>
                          <a:spcPct val="115000"/>
                        </a:lnSpc>
                        <a:spcAft>
                          <a:spcPts val="0"/>
                        </a:spcAft>
                      </a:pPr>
                      <a:r>
                        <a:rPr lang="en-GB" sz="1100" dirty="0">
                          <a:effectLst/>
                        </a:rPr>
                        <a:t>1.00 (1.00 to 1.01)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209" marR="53209" marT="0" marB="0"/>
                </a:tc>
                <a:extLst>
                  <a:ext uri="{0D108BD9-81ED-4DB2-BD59-A6C34878D82A}">
                    <a16:rowId xmlns:a16="http://schemas.microsoft.com/office/drawing/2014/main" val="3765438982"/>
                  </a:ext>
                </a:extLst>
              </a:tr>
            </a:tbl>
          </a:graphicData>
        </a:graphic>
      </p:graphicFrame>
      <p:sp>
        <p:nvSpPr>
          <p:cNvPr id="2" name="TextBox 1">
            <a:extLst>
              <a:ext uri="{FF2B5EF4-FFF2-40B4-BE49-F238E27FC236}">
                <a16:creationId xmlns:a16="http://schemas.microsoft.com/office/drawing/2014/main" id="{E55E9704-3D7D-4780-B844-9A14CB151081}"/>
              </a:ext>
            </a:extLst>
          </p:cNvPr>
          <p:cNvSpPr txBox="1"/>
          <p:nvPr/>
        </p:nvSpPr>
        <p:spPr>
          <a:xfrm>
            <a:off x="5801360" y="3327400"/>
            <a:ext cx="3088640" cy="261610"/>
          </a:xfrm>
          <a:prstGeom prst="rect">
            <a:avLst/>
          </a:prstGeom>
          <a:noFill/>
        </p:spPr>
        <p:txBody>
          <a:bodyPr wrap="square" rtlCol="0">
            <a:spAutoFit/>
          </a:bodyPr>
          <a:lstStyle/>
          <a:p>
            <a:r>
              <a:rPr lang="en-GB" sz="1100" dirty="0"/>
              <a:t>               1	                          1</a:t>
            </a:r>
          </a:p>
        </p:txBody>
      </p:sp>
      <p:sp>
        <p:nvSpPr>
          <p:cNvPr id="5" name="TextBox 4">
            <a:extLst>
              <a:ext uri="{FF2B5EF4-FFF2-40B4-BE49-F238E27FC236}">
                <a16:creationId xmlns:a16="http://schemas.microsoft.com/office/drawing/2014/main" id="{A47A7FE5-0F9C-430F-AB78-B4953575CECF}"/>
              </a:ext>
            </a:extLst>
          </p:cNvPr>
          <p:cNvSpPr txBox="1"/>
          <p:nvPr/>
        </p:nvSpPr>
        <p:spPr>
          <a:xfrm>
            <a:off x="5831840" y="3524223"/>
            <a:ext cx="4495423" cy="261610"/>
          </a:xfrm>
          <a:prstGeom prst="rect">
            <a:avLst/>
          </a:prstGeom>
          <a:noFill/>
        </p:spPr>
        <p:txBody>
          <a:bodyPr wrap="square" rtlCol="0">
            <a:spAutoFit/>
          </a:bodyPr>
          <a:lstStyle/>
          <a:p>
            <a:r>
              <a:rPr lang="en-GB" sz="1100" dirty="0"/>
              <a:t>1.09 (0.95 to 1.25)      1.48 (1.29 to 1.70)</a:t>
            </a:r>
          </a:p>
        </p:txBody>
      </p:sp>
      <p:sp>
        <p:nvSpPr>
          <p:cNvPr id="6" name="Rectangle 5">
            <a:extLst>
              <a:ext uri="{FF2B5EF4-FFF2-40B4-BE49-F238E27FC236}">
                <a16:creationId xmlns:a16="http://schemas.microsoft.com/office/drawing/2014/main" id="{7BF5DF50-DE5D-492D-ADE4-DA416780A6E9}"/>
              </a:ext>
            </a:extLst>
          </p:cNvPr>
          <p:cNvSpPr/>
          <p:nvPr/>
        </p:nvSpPr>
        <p:spPr>
          <a:xfrm>
            <a:off x="5847052" y="3717283"/>
            <a:ext cx="2460930" cy="261610"/>
          </a:xfrm>
          <a:prstGeom prst="rect">
            <a:avLst/>
          </a:prstGeom>
        </p:spPr>
        <p:txBody>
          <a:bodyPr wrap="none">
            <a:spAutoFit/>
          </a:bodyPr>
          <a:lstStyle/>
          <a:p>
            <a:r>
              <a:rPr lang="en-GB" sz="1100" dirty="0"/>
              <a:t>0.78 (0.63 to 0.96)     2.00 (1.67 to 2.38)</a:t>
            </a:r>
          </a:p>
        </p:txBody>
      </p:sp>
      <p:sp>
        <p:nvSpPr>
          <p:cNvPr id="7" name="Rectangle 6">
            <a:extLst>
              <a:ext uri="{FF2B5EF4-FFF2-40B4-BE49-F238E27FC236}">
                <a16:creationId xmlns:a16="http://schemas.microsoft.com/office/drawing/2014/main" id="{3D9361C5-4662-4C18-AFF3-A4404A5CE74A}"/>
              </a:ext>
            </a:extLst>
          </p:cNvPr>
          <p:cNvSpPr/>
          <p:nvPr/>
        </p:nvSpPr>
        <p:spPr>
          <a:xfrm>
            <a:off x="5826732" y="3903946"/>
            <a:ext cx="3810056" cy="261610"/>
          </a:xfrm>
          <a:prstGeom prst="rect">
            <a:avLst/>
          </a:prstGeom>
        </p:spPr>
        <p:txBody>
          <a:bodyPr wrap="square">
            <a:spAutoFit/>
          </a:bodyPr>
          <a:lstStyle/>
          <a:p>
            <a:r>
              <a:rPr lang="en-GB" sz="1100" dirty="0"/>
              <a:t>1.04 (0.86 to 1.26       1.49 (1.22 to 1.81)</a:t>
            </a:r>
          </a:p>
        </p:txBody>
      </p:sp>
    </p:spTree>
    <p:extLst>
      <p:ext uri="{BB962C8B-B14F-4D97-AF65-F5344CB8AC3E}">
        <p14:creationId xmlns:p14="http://schemas.microsoft.com/office/powerpoint/2010/main" val="185240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1" grpId="0" nodeType="clickEffect">
                                  <p:stCondLst>
                                    <p:cond delay="0"/>
                                  </p:stCondLst>
                                  <p:endCondLst>
                                    <p:cond evt="onNext" delay="0">
                                      <p:tgtEl>
                                        <p:sldTgt/>
                                      </p:tgtEl>
                                    </p:cond>
                                  </p:endCondLst>
                                  <p:childTnLst>
                                    <p:set>
                                      <p:cBhvr override="childStyle">
                                        <p:cTn id="6" dur="indefinite"/>
                                        <p:tgtEl>
                                          <p:spTgt spid="7"/>
                                        </p:tgtEl>
                                        <p:attrNameLst>
                                          <p:attrName>style.color</p:attrName>
                                        </p:attrNameLst>
                                      </p:cBhvr>
                                      <p:to>
                                        <p:clrVal>
                                          <a:srgbClr val="FF0000"/>
                                        </p:clrVal>
                                      </p:to>
                                    </p:set>
                                  </p:childTnLst>
                                  <p:subTnLst>
                                    <p:animClr clrSpc="rgb" dir="cw">
                                      <p:cBhvr override="childStyle">
                                        <p:cTn dur="1" fill="hold" display="0" masterRel="nextClick" afterEffect="1"/>
                                        <p:tgtEl>
                                          <p:spTgt spid="7"/>
                                        </p:tgtEl>
                                        <p:attrNameLst>
                                          <p:attrName>ppt_c</p:attrName>
                                        </p:attrNameLst>
                                      </p:cBhvr>
                                      <p:to>
                                        <a:schemeClr val="tx1"/>
                                      </p:to>
                                    </p:animClr>
                                  </p:subTnLst>
                                </p:cTn>
                              </p:par>
                              <p:par>
                                <p:cTn id="7" presetID="3" presetClass="emph" presetSubtype="1" grpId="0" nodeType="withEffect">
                                  <p:stCondLst>
                                    <p:cond delay="0"/>
                                  </p:stCondLst>
                                  <p:endCondLst>
                                    <p:cond evt="onNext" delay="0">
                                      <p:tgtEl>
                                        <p:sldTgt/>
                                      </p:tgtEl>
                                    </p:cond>
                                  </p:endCondLst>
                                  <p:childTnLst>
                                    <p:set>
                                      <p:cBhvr override="childStyle">
                                        <p:cTn id="8" dur="indefinite"/>
                                        <p:tgtEl>
                                          <p:spTgt spid="5"/>
                                        </p:tgtEl>
                                        <p:attrNameLst>
                                          <p:attrName>style.color</p:attrName>
                                        </p:attrNameLst>
                                      </p:cBhvr>
                                      <p:to>
                                        <p:clrVal>
                                          <a:srgbClr val="FF0000"/>
                                        </p:clrVal>
                                      </p:to>
                                    </p:set>
                                  </p:childTnLst>
                                  <p:subTnLst>
                                    <p:animClr clrSpc="rgb" dir="cw">
                                      <p:cBhvr override="childStyle">
                                        <p:cTn dur="1" fill="hold" display="0" masterRel="nextClick" afterEffect="1"/>
                                        <p:tgtEl>
                                          <p:spTgt spid="5"/>
                                        </p:tgtEl>
                                        <p:attrNameLst>
                                          <p:attrName>ppt_c</p:attrName>
                                        </p:attrNameLst>
                                      </p:cBhvr>
                                      <p:to>
                                        <a:schemeClr val="tx1"/>
                                      </p:to>
                                    </p:animClr>
                                  </p:subTnLst>
                                </p:cTn>
                              </p:par>
                              <p:par>
                                <p:cTn id="9" presetID="3" presetClass="emph" presetSubtype="1" grpId="0" nodeType="withEffect">
                                  <p:stCondLst>
                                    <p:cond delay="0"/>
                                  </p:stCondLst>
                                  <p:endCondLst>
                                    <p:cond evt="onNext" delay="0">
                                      <p:tgtEl>
                                        <p:sldTgt/>
                                      </p:tgtEl>
                                    </p:cond>
                                  </p:endCondLst>
                                  <p:childTnLst>
                                    <p:set>
                                      <p:cBhvr override="childStyle">
                                        <p:cTn id="10" dur="indefinite"/>
                                        <p:tgtEl>
                                          <p:spTgt spid="6"/>
                                        </p:tgtEl>
                                        <p:attrNameLst>
                                          <p:attrName>style.color</p:attrName>
                                        </p:attrNameLst>
                                      </p:cBhvr>
                                      <p:to>
                                        <p:clrVal>
                                          <a:srgbClr val="FF0000"/>
                                        </p:clrVal>
                                      </p:to>
                                    </p:set>
                                  </p:childTnLst>
                                  <p:subTnLst>
                                    <p:animClr clrSpc="rgb" dir="cw">
                                      <p:cBhvr override="childStyle">
                                        <p:cTn dur="1" fill="hold" display="0" masterRel="nextClick" afterEffect="1"/>
                                        <p:tgtEl>
                                          <p:spTgt spid="6"/>
                                        </p:tgtEl>
                                        <p:attrNameLst>
                                          <p:attrName>ppt_c</p:attrName>
                                        </p:attrNameLst>
                                      </p:cBhvr>
                                      <p:to>
                                        <a:schemeClr val="tx1"/>
                                      </p:to>
                                    </p:animClr>
                                  </p:subTnLst>
                                </p:cTn>
                              </p:par>
                              <p:par>
                                <p:cTn id="11" presetID="3" presetClass="emph" presetSubtype="1" grpId="0" nodeType="withEffect">
                                  <p:stCondLst>
                                    <p:cond delay="0"/>
                                  </p:stCondLst>
                                  <p:endCondLst>
                                    <p:cond evt="onNext" delay="0">
                                      <p:tgtEl>
                                        <p:sldTgt/>
                                      </p:tgtEl>
                                    </p:cond>
                                  </p:endCondLst>
                                  <p:childTnLst>
                                    <p:set>
                                      <p:cBhvr override="childStyle">
                                        <p:cTn id="12" dur="indefinite"/>
                                        <p:tgtEl>
                                          <p:spTgt spid="2"/>
                                        </p:tgtEl>
                                        <p:attrNameLst>
                                          <p:attrName>style.color</p:attrName>
                                        </p:attrNameLst>
                                      </p:cBhvr>
                                      <p:to>
                                        <p:clrVal>
                                          <a:srgbClr val="FF0000"/>
                                        </p:clrVal>
                                      </p:to>
                                    </p:set>
                                  </p:childTnLst>
                                  <p:subTnLst>
                                    <p:animClr clrSpc="rgb" dir="cw">
                                      <p:cBhvr override="childStyle">
                                        <p:cTn dur="1" fill="hold" display="0" masterRel="nextClick" afterEffect="1"/>
                                        <p:tgtEl>
                                          <p:spTgt spid="2"/>
                                        </p:tgtEl>
                                        <p:attrNameLst>
                                          <p:attrName>ppt_c</p:attrName>
                                        </p:attrNameLst>
                                      </p:cBhvr>
                                      <p:to>
                                        <a:schemeClr val="tx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D40A2-508F-409B-8A3F-338A65FB8A82}"/>
              </a:ext>
            </a:extLst>
          </p:cNvPr>
          <p:cNvSpPr>
            <a:spLocks noGrp="1"/>
          </p:cNvSpPr>
          <p:nvPr>
            <p:ph type="ctrTitle"/>
          </p:nvPr>
        </p:nvSpPr>
        <p:spPr>
          <a:xfrm>
            <a:off x="1524000" y="1338938"/>
            <a:ext cx="9144000" cy="2387600"/>
          </a:xfrm>
        </p:spPr>
        <p:txBody>
          <a:bodyPr>
            <a:noAutofit/>
          </a:bodyPr>
          <a:lstStyle/>
          <a:p>
            <a:r>
              <a:rPr lang="en-GB" sz="5400" b="1" dirty="0">
                <a:solidFill>
                  <a:schemeClr val="accent1">
                    <a:lumMod val="75000"/>
                  </a:schemeClr>
                </a:solidFill>
              </a:rPr>
              <a:t>DISCUSSION</a:t>
            </a:r>
          </a:p>
        </p:txBody>
      </p:sp>
      <p:sp>
        <p:nvSpPr>
          <p:cNvPr id="3" name="Subtitle 2">
            <a:extLst>
              <a:ext uri="{FF2B5EF4-FFF2-40B4-BE49-F238E27FC236}">
                <a16:creationId xmlns:a16="http://schemas.microsoft.com/office/drawing/2014/main" id="{B1FC4B07-2F47-4DC4-8DC2-BB2CF854D2FF}"/>
              </a:ext>
            </a:extLst>
          </p:cNvPr>
          <p:cNvSpPr>
            <a:spLocks noGrp="1"/>
          </p:cNvSpPr>
          <p:nvPr>
            <p:ph type="subTitle" idx="1"/>
          </p:nvPr>
        </p:nvSpPr>
        <p:spPr>
          <a:xfrm>
            <a:off x="1584160" y="3943100"/>
            <a:ext cx="9144000" cy="797877"/>
          </a:xfrm>
        </p:spPr>
        <p:txBody>
          <a:bodyPr>
            <a:noAutofit/>
          </a:bodyPr>
          <a:lstStyle/>
          <a:p>
            <a:endParaRPr lang="en-GB" sz="2800" b="1" dirty="0">
              <a:solidFill>
                <a:schemeClr val="bg1">
                  <a:lumMod val="50000"/>
                </a:schemeClr>
              </a:solidFill>
            </a:endParaRPr>
          </a:p>
        </p:txBody>
      </p:sp>
    </p:spTree>
    <p:extLst>
      <p:ext uri="{BB962C8B-B14F-4D97-AF65-F5344CB8AC3E}">
        <p14:creationId xmlns:p14="http://schemas.microsoft.com/office/powerpoint/2010/main" val="3070080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6EBEF-D76D-479E-AACD-700A19E6A7FD}"/>
              </a:ext>
            </a:extLst>
          </p:cNvPr>
          <p:cNvSpPr>
            <a:spLocks noGrp="1"/>
          </p:cNvSpPr>
          <p:nvPr>
            <p:ph type="title"/>
          </p:nvPr>
        </p:nvSpPr>
        <p:spPr/>
        <p:txBody>
          <a:bodyPr>
            <a:normAutofit/>
          </a:bodyPr>
          <a:lstStyle/>
          <a:p>
            <a:endParaRPr lang="en-GB" sz="4000" b="1" dirty="0">
              <a:solidFill>
                <a:schemeClr val="accent1">
                  <a:lumMod val="75000"/>
                </a:schemeClr>
              </a:solidFill>
            </a:endParaRPr>
          </a:p>
        </p:txBody>
      </p:sp>
      <p:sp>
        <p:nvSpPr>
          <p:cNvPr id="3" name="Content Placeholder 2">
            <a:extLst>
              <a:ext uri="{FF2B5EF4-FFF2-40B4-BE49-F238E27FC236}">
                <a16:creationId xmlns:a16="http://schemas.microsoft.com/office/drawing/2014/main" id="{B3CDF570-EC7B-4A6E-A7C9-93E35FEC27B4}"/>
              </a:ext>
            </a:extLst>
          </p:cNvPr>
          <p:cNvSpPr>
            <a:spLocks noGrp="1"/>
          </p:cNvSpPr>
          <p:nvPr>
            <p:ph idx="1"/>
          </p:nvPr>
        </p:nvSpPr>
        <p:spPr>
          <a:xfrm>
            <a:off x="838200" y="978794"/>
            <a:ext cx="10515600" cy="5198169"/>
          </a:xfrm>
        </p:spPr>
        <p:txBody>
          <a:bodyPr/>
          <a:lstStyle/>
          <a:p>
            <a:r>
              <a:rPr lang="en-GB" dirty="0"/>
              <a:t>Use of BDZ and opioids in fibrotic ILD was low (12% and 15% respectively) </a:t>
            </a:r>
          </a:p>
          <a:p>
            <a:r>
              <a:rPr lang="en-GB" dirty="0"/>
              <a:t>Depressed/anxious patients were much more likely to be prescribed BDZs and opioids </a:t>
            </a:r>
          </a:p>
          <a:p>
            <a:r>
              <a:rPr lang="en-GB" dirty="0"/>
              <a:t>Women were more likely to be prescribed opioids/BDZs </a:t>
            </a:r>
          </a:p>
          <a:p>
            <a:r>
              <a:rPr lang="en-GB" dirty="0"/>
              <a:t>no clear association between BDZ use and hospital admission BUT does suggest an association with mortality</a:t>
            </a:r>
          </a:p>
          <a:p>
            <a:r>
              <a:rPr lang="en-GB" dirty="0"/>
              <a:t>High dose BDZs associated with mortality may be due to higher use in those already dying</a:t>
            </a:r>
          </a:p>
        </p:txBody>
      </p:sp>
    </p:spTree>
    <p:extLst>
      <p:ext uri="{BB962C8B-B14F-4D97-AF65-F5344CB8AC3E}">
        <p14:creationId xmlns:p14="http://schemas.microsoft.com/office/powerpoint/2010/main" val="150882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BED5-5B54-E97E-3BCE-FE58A9D05F64}"/>
              </a:ext>
            </a:extLst>
          </p:cNvPr>
          <p:cNvSpPr>
            <a:spLocks noGrp="1"/>
          </p:cNvSpPr>
          <p:nvPr>
            <p:ph type="title"/>
          </p:nvPr>
        </p:nvSpPr>
        <p:spPr/>
        <p:txBody>
          <a:bodyPr/>
          <a:lstStyle/>
          <a:p>
            <a:r>
              <a:rPr lang="en-US" sz="3200" i="0" u="none" strike="noStrike" dirty="0">
                <a:solidFill>
                  <a:srgbClr val="000000"/>
                </a:solidFill>
                <a:effectLst/>
              </a:rPr>
              <a:t>DISCLOSURE</a:t>
            </a:r>
            <a:r>
              <a:rPr lang="en-US" sz="3200" i="0" dirty="0">
                <a:solidFill>
                  <a:srgbClr val="000000"/>
                </a:solidFill>
                <a:effectLst/>
              </a:rPr>
              <a:t>​</a:t>
            </a:r>
            <a:br>
              <a:rPr lang="en-US" sz="3200" b="0" i="0" dirty="0">
                <a:solidFill>
                  <a:srgbClr val="000000"/>
                </a:solidFill>
                <a:effectLst/>
              </a:rPr>
            </a:br>
            <a:endParaRPr lang="en-GB" dirty="0"/>
          </a:p>
        </p:txBody>
      </p:sp>
      <p:sp>
        <p:nvSpPr>
          <p:cNvPr id="3" name="Content Placeholder 2">
            <a:extLst>
              <a:ext uri="{FF2B5EF4-FFF2-40B4-BE49-F238E27FC236}">
                <a16:creationId xmlns:a16="http://schemas.microsoft.com/office/drawing/2014/main" id="{3AA484CD-F098-697D-CF6C-5B6D780AE01F}"/>
              </a:ext>
            </a:extLst>
          </p:cNvPr>
          <p:cNvSpPr>
            <a:spLocks noGrp="1"/>
          </p:cNvSpPr>
          <p:nvPr>
            <p:ph idx="1"/>
          </p:nvPr>
        </p:nvSpPr>
        <p:spPr>
          <a:xfrm>
            <a:off x="959429" y="1466850"/>
            <a:ext cx="10160000" cy="4420766"/>
          </a:xfrm>
        </p:spPr>
        <p:txBody>
          <a:bodyPr/>
          <a:lstStyle/>
          <a:p>
            <a:pPr marL="0" indent="0" algn="l" rtl="0" fontAlgn="base">
              <a:buNone/>
            </a:pPr>
            <a:r>
              <a:rPr lang="en-US" sz="2000" b="0" i="0" dirty="0">
                <a:solidFill>
                  <a:srgbClr val="000000"/>
                </a:solidFill>
                <a:effectLst/>
              </a:rPr>
              <a:t>​</a:t>
            </a:r>
          </a:p>
          <a:p>
            <a:pPr algn="l" rtl="0" fontAlgn="base"/>
            <a:r>
              <a:rPr lang="en-US" sz="2000" b="0" i="0" u="none" strike="noStrike" dirty="0">
                <a:solidFill>
                  <a:srgbClr val="000000"/>
                </a:solidFill>
                <a:effectLst/>
              </a:rPr>
              <a:t>Name:  </a:t>
            </a:r>
            <a:r>
              <a:rPr lang="en-US" sz="2000" b="0" i="0" u="none" strike="noStrike" dirty="0">
                <a:solidFill>
                  <a:srgbClr val="C00000"/>
                </a:solidFill>
                <a:effectLst/>
              </a:rPr>
              <a:t> </a:t>
            </a:r>
            <a:r>
              <a:rPr lang="en-US" sz="2000" u="none" strike="noStrike" dirty="0">
                <a:solidFill>
                  <a:srgbClr val="C00000"/>
                </a:solidFill>
              </a:rPr>
              <a:t>Dr Sabrina Bajwah</a:t>
            </a:r>
            <a:endParaRPr lang="en-US" sz="2000" b="0" i="0" dirty="0">
              <a:solidFill>
                <a:srgbClr val="000000"/>
              </a:solidFill>
              <a:effectLst/>
            </a:endParaRPr>
          </a:p>
          <a:p>
            <a:pPr algn="l" rtl="0" fontAlgn="base"/>
            <a:r>
              <a:rPr lang="en-US" sz="2000" b="0" i="0" u="none" strike="noStrike" dirty="0">
                <a:solidFill>
                  <a:srgbClr val="000000"/>
                </a:solidFill>
                <a:effectLst/>
              </a:rPr>
              <a:t>Affiliation: King’s College London</a:t>
            </a:r>
            <a:endParaRPr lang="en-US" sz="2000" b="0" i="0" dirty="0">
              <a:solidFill>
                <a:srgbClr val="000000"/>
              </a:solidFill>
              <a:effectLst/>
            </a:endParaRPr>
          </a:p>
          <a:p>
            <a:pPr marL="0" indent="0" algn="l" rtl="0" fontAlgn="base">
              <a:buNone/>
            </a:pPr>
            <a:endParaRPr lang="en-US" sz="2000" b="0" i="0" dirty="0">
              <a:solidFill>
                <a:srgbClr val="000000"/>
              </a:solidFill>
              <a:effectLst/>
            </a:endParaRPr>
          </a:p>
          <a:p>
            <a:pPr algn="l" rtl="0" fontAlgn="base"/>
            <a:r>
              <a:rPr lang="en-CA" sz="2000" b="0" i="0" u="none" strike="noStrike" dirty="0">
                <a:solidFill>
                  <a:srgbClr val="000000"/>
                </a:solidFill>
                <a:effectLst/>
              </a:rPr>
              <a:t>Relationships with for-profit and not-for-profit interests: </a:t>
            </a:r>
            <a:r>
              <a:rPr lang="en-US" sz="2000" b="0" i="0" dirty="0">
                <a:solidFill>
                  <a:srgbClr val="000000"/>
                </a:solidFill>
                <a:effectLst/>
              </a:rPr>
              <a:t>​N/A</a:t>
            </a:r>
          </a:p>
          <a:p>
            <a:pPr marL="0" indent="0" algn="l" rtl="0" fontAlgn="base">
              <a:buNone/>
            </a:pPr>
            <a:r>
              <a:rPr lang="en-CA" sz="2000" b="0" i="0" dirty="0">
                <a:solidFill>
                  <a:srgbClr val="000000"/>
                </a:solidFill>
                <a:effectLst/>
              </a:rPr>
              <a:t>​</a:t>
            </a:r>
          </a:p>
          <a:p>
            <a:pPr algn="l" rtl="0" fontAlgn="base"/>
            <a:r>
              <a:rPr lang="en-US" sz="2000" b="0" i="0" u="none" strike="noStrike" dirty="0">
                <a:solidFill>
                  <a:srgbClr val="000000"/>
                </a:solidFill>
                <a:effectLst/>
              </a:rPr>
              <a:t>Grants/Research Support: NIHR</a:t>
            </a:r>
            <a:endParaRPr lang="en-CA" sz="2000" b="0" i="0" dirty="0">
              <a:solidFill>
                <a:srgbClr val="000000"/>
              </a:solidFill>
              <a:effectLst/>
            </a:endParaRPr>
          </a:p>
          <a:p>
            <a:pPr algn="l" rtl="0" fontAlgn="base"/>
            <a:r>
              <a:rPr lang="en-CA" sz="2000" b="0" i="0" u="none" strike="noStrike" dirty="0">
                <a:solidFill>
                  <a:srgbClr val="000000"/>
                </a:solidFill>
                <a:effectLst/>
              </a:rPr>
              <a:t>Consulting fees: Boehringer Ingelheim </a:t>
            </a:r>
            <a:endParaRPr lang="en-CA" sz="2000" b="0" i="0" dirty="0">
              <a:solidFill>
                <a:srgbClr val="000000"/>
              </a:solidFill>
              <a:effectLst/>
            </a:endParaRPr>
          </a:p>
          <a:p>
            <a:pPr algn="l" rtl="0" fontAlgn="base"/>
            <a:r>
              <a:rPr lang="en-CA" sz="2000" b="0" i="0" u="none" strike="noStrike" dirty="0">
                <a:solidFill>
                  <a:srgbClr val="000000"/>
                </a:solidFill>
                <a:effectLst/>
              </a:rPr>
              <a:t>Other (including employment</a:t>
            </a:r>
            <a:r>
              <a:rPr lang="en-CA" sz="2000" b="0" i="0" u="none" strike="noStrike">
                <a:solidFill>
                  <a:srgbClr val="000000"/>
                </a:solidFill>
                <a:effectLst/>
              </a:rPr>
              <a:t>): </a:t>
            </a:r>
            <a:r>
              <a:rPr lang="en-CA" sz="2000">
                <a:solidFill>
                  <a:srgbClr val="000000"/>
                </a:solidFill>
              </a:rPr>
              <a:t>None</a:t>
            </a:r>
            <a:endParaRPr lang="en-CA" sz="2000" b="0" i="0" dirty="0">
              <a:solidFill>
                <a:srgbClr val="000000"/>
              </a:solidFill>
              <a:effectLst/>
            </a:endParaRPr>
          </a:p>
          <a:p>
            <a:endParaRPr lang="en-GB" dirty="0"/>
          </a:p>
        </p:txBody>
      </p:sp>
    </p:spTree>
    <p:extLst>
      <p:ext uri="{BB962C8B-B14F-4D97-AF65-F5344CB8AC3E}">
        <p14:creationId xmlns:p14="http://schemas.microsoft.com/office/powerpoint/2010/main" val="1268395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5784E-6FFF-4174-9514-5A5132F010B3}"/>
              </a:ext>
            </a:extLst>
          </p:cNvPr>
          <p:cNvSpPr>
            <a:spLocks noGrp="1"/>
          </p:cNvSpPr>
          <p:nvPr>
            <p:ph type="title"/>
          </p:nvPr>
        </p:nvSpPr>
        <p:spPr/>
        <p:txBody>
          <a:bodyPr>
            <a:normAutofit/>
          </a:bodyPr>
          <a:lstStyle/>
          <a:p>
            <a:r>
              <a:rPr lang="en-GB" sz="4000" b="1" dirty="0">
                <a:solidFill>
                  <a:schemeClr val="accent1">
                    <a:lumMod val="75000"/>
                  </a:schemeClr>
                </a:solidFill>
              </a:rPr>
              <a:t>LIMITATIONS</a:t>
            </a:r>
          </a:p>
        </p:txBody>
      </p:sp>
      <p:sp>
        <p:nvSpPr>
          <p:cNvPr id="3" name="Content Placeholder 2">
            <a:extLst>
              <a:ext uri="{FF2B5EF4-FFF2-40B4-BE49-F238E27FC236}">
                <a16:creationId xmlns:a16="http://schemas.microsoft.com/office/drawing/2014/main" id="{1F59BBA3-62FC-4EB9-9E65-1CB602C685E0}"/>
              </a:ext>
            </a:extLst>
          </p:cNvPr>
          <p:cNvSpPr>
            <a:spLocks noGrp="1"/>
          </p:cNvSpPr>
          <p:nvPr>
            <p:ph idx="1"/>
          </p:nvPr>
        </p:nvSpPr>
        <p:spPr/>
        <p:txBody>
          <a:bodyPr/>
          <a:lstStyle/>
          <a:p>
            <a:pPr marL="0" indent="0">
              <a:buNone/>
            </a:pPr>
            <a:endParaRPr lang="en-GB" dirty="0"/>
          </a:p>
          <a:p>
            <a:r>
              <a:rPr lang="en-GB" dirty="0"/>
              <a:t>Limited to Swedish database</a:t>
            </a:r>
          </a:p>
          <a:p>
            <a:pPr marL="0" indent="0">
              <a:buNone/>
            </a:pPr>
            <a:endParaRPr lang="en-GB" dirty="0"/>
          </a:p>
          <a:p>
            <a:r>
              <a:rPr lang="en-GB" dirty="0"/>
              <a:t>Only oxygen dependent ILD</a:t>
            </a:r>
          </a:p>
          <a:p>
            <a:pPr marL="0" indent="0">
              <a:buNone/>
            </a:pPr>
            <a:endParaRPr lang="en-GB" dirty="0"/>
          </a:p>
          <a:p>
            <a:r>
              <a:rPr lang="en-GB" dirty="0"/>
              <a:t>Convenience cohort- not powered for safety</a:t>
            </a:r>
          </a:p>
        </p:txBody>
      </p:sp>
    </p:spTree>
    <p:extLst>
      <p:ext uri="{BB962C8B-B14F-4D97-AF65-F5344CB8AC3E}">
        <p14:creationId xmlns:p14="http://schemas.microsoft.com/office/powerpoint/2010/main" val="21546407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FC97-FFD9-41F5-A3FD-74BA647A09D9}"/>
              </a:ext>
            </a:extLst>
          </p:cNvPr>
          <p:cNvSpPr>
            <a:spLocks noGrp="1"/>
          </p:cNvSpPr>
          <p:nvPr>
            <p:ph type="title"/>
          </p:nvPr>
        </p:nvSpPr>
        <p:spPr/>
        <p:txBody>
          <a:bodyPr>
            <a:normAutofit/>
          </a:bodyPr>
          <a:lstStyle/>
          <a:p>
            <a:r>
              <a:rPr lang="en-GB" sz="4000" b="1" dirty="0">
                <a:solidFill>
                  <a:schemeClr val="accent1">
                    <a:lumMod val="75000"/>
                  </a:schemeClr>
                </a:solidFill>
              </a:rPr>
              <a:t>CONCLUSION</a:t>
            </a:r>
          </a:p>
        </p:txBody>
      </p:sp>
      <p:sp>
        <p:nvSpPr>
          <p:cNvPr id="3" name="Content Placeholder 2">
            <a:extLst>
              <a:ext uri="{FF2B5EF4-FFF2-40B4-BE49-F238E27FC236}">
                <a16:creationId xmlns:a16="http://schemas.microsoft.com/office/drawing/2014/main" id="{D5F0646C-4DFC-4A28-A7DE-7509B1D7CDBF}"/>
              </a:ext>
            </a:extLst>
          </p:cNvPr>
          <p:cNvSpPr>
            <a:spLocks noGrp="1"/>
          </p:cNvSpPr>
          <p:nvPr>
            <p:ph idx="1"/>
          </p:nvPr>
        </p:nvSpPr>
        <p:spPr>
          <a:xfrm>
            <a:off x="838200" y="1504950"/>
            <a:ext cx="10515600" cy="4672013"/>
          </a:xfrm>
        </p:spPr>
        <p:txBody>
          <a:bodyPr>
            <a:normAutofit/>
          </a:bodyPr>
          <a:lstStyle/>
          <a:p>
            <a:r>
              <a:rPr lang="en-GB" dirty="0"/>
              <a:t>No association between opioids and increased admissions or mortality</a:t>
            </a:r>
          </a:p>
          <a:p>
            <a:endParaRPr lang="en-GB" dirty="0"/>
          </a:p>
          <a:p>
            <a:r>
              <a:rPr lang="en-GB" dirty="0"/>
              <a:t>High dose BUT not low dose BDZs associated with increased mortality</a:t>
            </a:r>
          </a:p>
          <a:p>
            <a:endParaRPr lang="en-GB" dirty="0"/>
          </a:p>
          <a:p>
            <a:r>
              <a:rPr lang="en-GB" dirty="0"/>
              <a:t>Opioids and low dose BDZs should be used in symptomatic management of breathlessness for ILD patients BUT with caution</a:t>
            </a:r>
          </a:p>
          <a:p>
            <a:pPr marL="0" indent="0">
              <a:buNone/>
            </a:pPr>
            <a:endParaRPr lang="en-GB" dirty="0"/>
          </a:p>
          <a:p>
            <a:r>
              <a:rPr lang="en-GB" dirty="0"/>
              <a:t>A double blind RCT needed</a:t>
            </a:r>
          </a:p>
        </p:txBody>
      </p:sp>
    </p:spTree>
    <p:extLst>
      <p:ext uri="{BB962C8B-B14F-4D97-AF65-F5344CB8AC3E}">
        <p14:creationId xmlns:p14="http://schemas.microsoft.com/office/powerpoint/2010/main" val="399237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D40A2-508F-409B-8A3F-338A65FB8A82}"/>
              </a:ext>
            </a:extLst>
          </p:cNvPr>
          <p:cNvSpPr>
            <a:spLocks noGrp="1"/>
          </p:cNvSpPr>
          <p:nvPr>
            <p:ph type="ctrTitle"/>
          </p:nvPr>
        </p:nvSpPr>
        <p:spPr>
          <a:xfrm>
            <a:off x="1524000" y="1338938"/>
            <a:ext cx="9144000" cy="2387600"/>
          </a:xfrm>
        </p:spPr>
        <p:txBody>
          <a:bodyPr>
            <a:noAutofit/>
          </a:bodyPr>
          <a:lstStyle/>
          <a:p>
            <a:r>
              <a:rPr lang="en-GB" sz="5400" b="1" dirty="0">
                <a:solidFill>
                  <a:schemeClr val="accent1">
                    <a:lumMod val="75000"/>
                  </a:schemeClr>
                </a:solidFill>
              </a:rPr>
              <a:t>Thank you</a:t>
            </a:r>
          </a:p>
        </p:txBody>
      </p:sp>
      <p:sp>
        <p:nvSpPr>
          <p:cNvPr id="3" name="Subtitle 2">
            <a:extLst>
              <a:ext uri="{FF2B5EF4-FFF2-40B4-BE49-F238E27FC236}">
                <a16:creationId xmlns:a16="http://schemas.microsoft.com/office/drawing/2014/main" id="{B1FC4B07-2F47-4DC4-8DC2-BB2CF854D2FF}"/>
              </a:ext>
            </a:extLst>
          </p:cNvPr>
          <p:cNvSpPr>
            <a:spLocks noGrp="1"/>
          </p:cNvSpPr>
          <p:nvPr>
            <p:ph type="subTitle" idx="1"/>
          </p:nvPr>
        </p:nvSpPr>
        <p:spPr>
          <a:xfrm>
            <a:off x="1584160" y="3943100"/>
            <a:ext cx="9144000" cy="797877"/>
          </a:xfrm>
        </p:spPr>
        <p:txBody>
          <a:bodyPr>
            <a:noAutofit/>
          </a:bodyPr>
          <a:lstStyle/>
          <a:p>
            <a:r>
              <a:rPr lang="en-GB" sz="2800" b="1" dirty="0">
                <a:solidFill>
                  <a:schemeClr val="bg1">
                    <a:lumMod val="50000"/>
                  </a:schemeClr>
                </a:solidFill>
              </a:rPr>
              <a:t>sabrina.bajwah@kcl.ac.uk</a:t>
            </a:r>
          </a:p>
        </p:txBody>
      </p:sp>
    </p:spTree>
    <p:extLst>
      <p:ext uri="{BB962C8B-B14F-4D97-AF65-F5344CB8AC3E}">
        <p14:creationId xmlns:p14="http://schemas.microsoft.com/office/powerpoint/2010/main" val="2835945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D40A2-508F-409B-8A3F-338A65FB8A82}"/>
              </a:ext>
            </a:extLst>
          </p:cNvPr>
          <p:cNvSpPr>
            <a:spLocks noGrp="1"/>
          </p:cNvSpPr>
          <p:nvPr>
            <p:ph type="ctrTitle"/>
          </p:nvPr>
        </p:nvSpPr>
        <p:spPr>
          <a:xfrm>
            <a:off x="1524000" y="1338938"/>
            <a:ext cx="9144000" cy="2387600"/>
          </a:xfrm>
        </p:spPr>
        <p:txBody>
          <a:bodyPr>
            <a:noAutofit/>
          </a:bodyPr>
          <a:lstStyle/>
          <a:p>
            <a:r>
              <a:rPr lang="en-GB" sz="5400" b="1" dirty="0">
                <a:solidFill>
                  <a:schemeClr val="accent1">
                    <a:lumMod val="75000"/>
                  </a:schemeClr>
                </a:solidFill>
              </a:rPr>
              <a:t>SAFETY OF BENZODIAZEPINES AND OPIOIDS IN INTERSTITIAL LUNG DISEASE: A NATIONAL PROSPECTIVE STUDY</a:t>
            </a:r>
          </a:p>
        </p:txBody>
      </p:sp>
      <p:sp>
        <p:nvSpPr>
          <p:cNvPr id="3" name="Subtitle 2">
            <a:extLst>
              <a:ext uri="{FF2B5EF4-FFF2-40B4-BE49-F238E27FC236}">
                <a16:creationId xmlns:a16="http://schemas.microsoft.com/office/drawing/2014/main" id="{B1FC4B07-2F47-4DC4-8DC2-BB2CF854D2FF}"/>
              </a:ext>
            </a:extLst>
          </p:cNvPr>
          <p:cNvSpPr>
            <a:spLocks noGrp="1"/>
          </p:cNvSpPr>
          <p:nvPr>
            <p:ph type="subTitle" idx="1"/>
          </p:nvPr>
        </p:nvSpPr>
        <p:spPr>
          <a:xfrm>
            <a:off x="1584160" y="3943100"/>
            <a:ext cx="9144000" cy="797877"/>
          </a:xfrm>
        </p:spPr>
        <p:txBody>
          <a:bodyPr>
            <a:noAutofit/>
          </a:bodyPr>
          <a:lstStyle/>
          <a:p>
            <a:r>
              <a:rPr lang="en-GB" sz="2800" b="1" dirty="0">
                <a:solidFill>
                  <a:schemeClr val="bg1">
                    <a:lumMod val="50000"/>
                  </a:schemeClr>
                </a:solidFill>
              </a:rPr>
              <a:t>Sabrina Bajwah</a:t>
            </a:r>
            <a:r>
              <a:rPr lang="en-GB" sz="2800" b="1" baseline="30000" dirty="0">
                <a:solidFill>
                  <a:schemeClr val="bg1">
                    <a:lumMod val="50000"/>
                  </a:schemeClr>
                </a:solidFill>
              </a:rPr>
              <a:t>1</a:t>
            </a:r>
            <a:r>
              <a:rPr lang="en-GB" sz="2800" b="1" dirty="0">
                <a:solidFill>
                  <a:schemeClr val="bg1">
                    <a:lumMod val="50000"/>
                  </a:schemeClr>
                </a:solidFill>
              </a:rPr>
              <a:t>, Joanna M Davies</a:t>
            </a:r>
            <a:r>
              <a:rPr lang="en-GB" sz="2800" b="1" baseline="30000" dirty="0">
                <a:solidFill>
                  <a:schemeClr val="bg1">
                    <a:lumMod val="50000"/>
                  </a:schemeClr>
                </a:solidFill>
              </a:rPr>
              <a:t>1</a:t>
            </a:r>
            <a:r>
              <a:rPr lang="en-GB" sz="2800" b="1" dirty="0">
                <a:solidFill>
                  <a:schemeClr val="bg1">
                    <a:lumMod val="50000"/>
                  </a:schemeClr>
                </a:solidFill>
              </a:rPr>
              <a:t>, Hanan Tanash</a:t>
            </a:r>
            <a:r>
              <a:rPr lang="en-GB" sz="2800" b="1" baseline="30000" dirty="0">
                <a:solidFill>
                  <a:schemeClr val="bg1">
                    <a:lumMod val="50000"/>
                  </a:schemeClr>
                </a:solidFill>
              </a:rPr>
              <a:t>2</a:t>
            </a:r>
            <a:r>
              <a:rPr lang="en-GB" sz="2800" b="1" dirty="0">
                <a:solidFill>
                  <a:schemeClr val="bg1">
                    <a:lumMod val="50000"/>
                  </a:schemeClr>
                </a:solidFill>
              </a:rPr>
              <a:t>, David C Currow</a:t>
            </a:r>
            <a:r>
              <a:rPr lang="en-GB" sz="2800" b="1" baseline="30000" dirty="0">
                <a:solidFill>
                  <a:schemeClr val="bg1">
                    <a:lumMod val="50000"/>
                  </a:schemeClr>
                </a:solidFill>
              </a:rPr>
              <a:t>3</a:t>
            </a:r>
            <a:r>
              <a:rPr lang="en-GB" sz="2800" b="1" dirty="0">
                <a:solidFill>
                  <a:schemeClr val="bg1">
                    <a:lumMod val="50000"/>
                  </a:schemeClr>
                </a:solidFill>
              </a:rPr>
              <a:t>, Adejoke O Oluyase</a:t>
            </a:r>
            <a:r>
              <a:rPr lang="en-GB" sz="2800" b="1" baseline="30000" dirty="0">
                <a:solidFill>
                  <a:schemeClr val="bg1">
                    <a:lumMod val="50000"/>
                  </a:schemeClr>
                </a:solidFill>
              </a:rPr>
              <a:t>1</a:t>
            </a:r>
            <a:r>
              <a:rPr lang="en-GB" sz="2800" b="1" dirty="0">
                <a:solidFill>
                  <a:schemeClr val="bg1">
                    <a:lumMod val="50000"/>
                  </a:schemeClr>
                </a:solidFill>
              </a:rPr>
              <a:t>, Magnus Ekström</a:t>
            </a:r>
            <a:r>
              <a:rPr lang="en-GB" sz="2800" b="1" baseline="30000" dirty="0">
                <a:solidFill>
                  <a:schemeClr val="bg1">
                    <a:lumMod val="50000"/>
                  </a:schemeClr>
                </a:solidFill>
              </a:rPr>
              <a:t>2,3</a:t>
            </a:r>
            <a:r>
              <a:rPr lang="en-GB" sz="2800" b="1" dirty="0">
                <a:solidFill>
                  <a:schemeClr val="bg1">
                    <a:lumMod val="50000"/>
                  </a:schemeClr>
                </a:solidFill>
              </a:rPr>
              <a:t>. </a:t>
            </a:r>
          </a:p>
        </p:txBody>
      </p:sp>
      <p:sp>
        <p:nvSpPr>
          <p:cNvPr id="4" name="Rectangle 3">
            <a:extLst>
              <a:ext uri="{FF2B5EF4-FFF2-40B4-BE49-F238E27FC236}">
                <a16:creationId xmlns:a16="http://schemas.microsoft.com/office/drawing/2014/main" id="{7B7DABDE-FE9F-488F-A4E4-B75D508DA8FD}"/>
              </a:ext>
            </a:extLst>
          </p:cNvPr>
          <p:cNvSpPr/>
          <p:nvPr/>
        </p:nvSpPr>
        <p:spPr>
          <a:xfrm>
            <a:off x="1281498" y="5573842"/>
            <a:ext cx="10607040" cy="871008"/>
          </a:xfrm>
          <a:prstGeom prst="rect">
            <a:avLst/>
          </a:prstGeom>
        </p:spPr>
        <p:txBody>
          <a:bodyPr wrap="square">
            <a:spAutoFit/>
          </a:bodyPr>
          <a:lstStyle/>
          <a:p>
            <a:pPr>
              <a:lnSpc>
                <a:spcPct val="107000"/>
              </a:lnSpc>
              <a:spcAft>
                <a:spcPts val="800"/>
              </a:spcAft>
            </a:pPr>
            <a:r>
              <a:rPr lang="en-GB" sz="1600" i="1" baseline="30000" dirty="0">
                <a:solidFill>
                  <a:schemeClr val="tx2"/>
                </a:solidFill>
                <a:latin typeface="Calibri" panose="020F0502020204030204" pitchFamily="34" charset="0"/>
                <a:ea typeface="Calibri" panose="020F0502020204030204" pitchFamily="34" charset="0"/>
                <a:cs typeface="Times New Roman" panose="02020603050405020304" pitchFamily="18" charset="0"/>
              </a:rPr>
              <a:t>1</a:t>
            </a:r>
            <a:r>
              <a:rPr lang="en-GB" sz="1600" i="1" dirty="0">
                <a:solidFill>
                  <a:schemeClr val="tx2"/>
                </a:solidFill>
                <a:latin typeface="Calibri" panose="020F0502020204030204" pitchFamily="34" charset="0"/>
                <a:ea typeface="Calibri" panose="020F0502020204030204" pitchFamily="34" charset="0"/>
                <a:cs typeface="Times New Roman" panose="02020603050405020304" pitchFamily="18" charset="0"/>
              </a:rPr>
              <a:t>Cicely Saunders Institute, Department of Palliative Care Policy and Rehabilitation, King’s College London.</a:t>
            </a:r>
            <a:r>
              <a:rPr lang="en-GB" sz="1600" i="1" baseline="30000" dirty="0">
                <a:solidFill>
                  <a:schemeClr val="tx2"/>
                </a:solidFill>
                <a:latin typeface="Calibri" panose="020F0502020204030204" pitchFamily="34" charset="0"/>
                <a:ea typeface="Calibri" panose="020F0502020204030204" pitchFamily="34" charset="0"/>
                <a:cs typeface="Times New Roman" panose="02020603050405020304" pitchFamily="18" charset="0"/>
              </a:rPr>
              <a:t>2</a:t>
            </a:r>
            <a:r>
              <a:rPr lang="en-GB" sz="1600" i="1" dirty="0">
                <a:solidFill>
                  <a:schemeClr val="tx2"/>
                </a:solidFill>
                <a:latin typeface="Calibri" panose="020F0502020204030204" pitchFamily="34" charset="0"/>
                <a:ea typeface="Calibri" panose="020F0502020204030204" pitchFamily="34" charset="0"/>
                <a:cs typeface="Times New Roman" panose="02020603050405020304" pitchFamily="18" charset="0"/>
              </a:rPr>
              <a:t>Department of Respiratory Medicine and Allergology, Institution for Clinical Sciences, Lund University, Sweden.</a:t>
            </a:r>
            <a:r>
              <a:rPr lang="en-GB" sz="1600" i="1" baseline="30000" dirty="0">
                <a:solidFill>
                  <a:schemeClr val="tx2"/>
                </a:solidFill>
                <a:latin typeface="Calibri" panose="020F0502020204030204" pitchFamily="34" charset="0"/>
                <a:ea typeface="Calibri" panose="020F0502020204030204" pitchFamily="34" charset="0"/>
                <a:cs typeface="Times New Roman" panose="02020603050405020304" pitchFamily="18" charset="0"/>
              </a:rPr>
              <a:t>3</a:t>
            </a:r>
            <a:r>
              <a:rPr lang="en-GB" sz="1600" i="1" dirty="0">
                <a:solidFill>
                  <a:schemeClr val="tx2"/>
                </a:solidFill>
                <a:latin typeface="Calibri" panose="020F0502020204030204" pitchFamily="34" charset="0"/>
                <a:ea typeface="Calibri" panose="020F0502020204030204" pitchFamily="34" charset="0"/>
                <a:cs typeface="Times New Roman" panose="02020603050405020304" pitchFamily="18" charset="0"/>
              </a:rPr>
              <a:t>ImPACCT, Faculty of Health, University of Technology Sydney, New South Wales, Australia. </a:t>
            </a:r>
            <a:endParaRPr lang="en-GB" sz="16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0291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921A1-E719-4811-8F97-1911787C8D0D}"/>
              </a:ext>
            </a:extLst>
          </p:cNvPr>
          <p:cNvSpPr>
            <a:spLocks noGrp="1"/>
          </p:cNvSpPr>
          <p:nvPr>
            <p:ph type="title"/>
          </p:nvPr>
        </p:nvSpPr>
        <p:spPr/>
        <p:txBody>
          <a:bodyPr/>
          <a:lstStyle/>
          <a:p>
            <a:r>
              <a:rPr lang="en-GB" b="1" dirty="0">
                <a:solidFill>
                  <a:schemeClr val="accent1">
                    <a:lumMod val="75000"/>
                  </a:schemeClr>
                </a:solidFill>
              </a:rPr>
              <a:t>BACKGROUND</a:t>
            </a:r>
          </a:p>
        </p:txBody>
      </p:sp>
      <p:sp>
        <p:nvSpPr>
          <p:cNvPr id="3" name="Content Placeholder 2">
            <a:extLst>
              <a:ext uri="{FF2B5EF4-FFF2-40B4-BE49-F238E27FC236}">
                <a16:creationId xmlns:a16="http://schemas.microsoft.com/office/drawing/2014/main" id="{55098AAA-985C-45D4-8271-A21029B2C2BE}"/>
              </a:ext>
            </a:extLst>
          </p:cNvPr>
          <p:cNvSpPr>
            <a:spLocks noGrp="1"/>
          </p:cNvSpPr>
          <p:nvPr>
            <p:ph idx="1"/>
          </p:nvPr>
        </p:nvSpPr>
        <p:spPr>
          <a:xfrm>
            <a:off x="847078" y="1609464"/>
            <a:ext cx="10515600" cy="4760539"/>
          </a:xfrm>
        </p:spPr>
        <p:txBody>
          <a:bodyPr>
            <a:normAutofit/>
          </a:bodyPr>
          <a:lstStyle/>
          <a:p>
            <a:r>
              <a:rPr lang="en-GB" dirty="0"/>
              <a:t>Chronic breathlessness is experienced by almost all patients with advanced fibrotic ILD </a:t>
            </a:r>
          </a:p>
          <a:p>
            <a:pPr marL="0" indent="0">
              <a:buNone/>
            </a:pPr>
            <a:endParaRPr lang="en-GB" dirty="0"/>
          </a:p>
          <a:p>
            <a:r>
              <a:rPr lang="en-GB" dirty="0"/>
              <a:t>High health, social and informal care costs</a:t>
            </a:r>
          </a:p>
          <a:p>
            <a:endParaRPr lang="en-GB" dirty="0"/>
          </a:p>
          <a:p>
            <a:r>
              <a:rPr lang="en-GB" dirty="0"/>
              <a:t>National Institute Clinical Excellence IPF guidelines recommend the use of BDZ and opioids</a:t>
            </a:r>
          </a:p>
          <a:p>
            <a:pPr marL="0" indent="0">
              <a:buNone/>
            </a:pPr>
            <a:endParaRPr lang="en-GB" dirty="0"/>
          </a:p>
        </p:txBody>
      </p:sp>
    </p:spTree>
    <p:extLst>
      <p:ext uri="{BB962C8B-B14F-4D97-AF65-F5344CB8AC3E}">
        <p14:creationId xmlns:p14="http://schemas.microsoft.com/office/powerpoint/2010/main" val="2987100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848995" y="381641"/>
            <a:ext cx="8494012"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9pPr>
          </a:lstStyle>
          <a:p>
            <a:pPr algn="ctr"/>
            <a:r>
              <a:rPr lang="en-GB" altLang="en-US" sz="1452" b="1" dirty="0">
                <a:latin typeface="Arial" panose="020B0604020202020204" pitchFamily="34" charset="0"/>
              </a:rPr>
              <a:t>Adjusted hazard ratios with 95% confidence intervals.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5349" y="5878698"/>
            <a:ext cx="1142040" cy="75031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4631" y="2203432"/>
            <a:ext cx="7805619" cy="24453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2194631" y="5972308"/>
            <a:ext cx="3918652"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9pPr>
          </a:lstStyle>
          <a:p>
            <a:r>
              <a:rPr lang="en-GB" altLang="en-US" sz="1089" b="1">
                <a:latin typeface="Arial" panose="020B0604020202020204" pitchFamily="34" charset="0"/>
              </a:rPr>
              <a:t>Magnus P Ekström et al. BMJ 2014;348:bmj.g445</a:t>
            </a:r>
          </a:p>
        </p:txBody>
      </p:sp>
      <p:sp>
        <p:nvSpPr>
          <p:cNvPr id="3077" name="Text Box 5"/>
          <p:cNvSpPr txBox="1">
            <a:spLocks noChangeArrowheads="1"/>
          </p:cNvSpPr>
          <p:nvPr/>
        </p:nvSpPr>
        <p:spPr bwMode="auto">
          <a:xfrm>
            <a:off x="1621451" y="6613175"/>
            <a:ext cx="4931078" cy="3470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9pPr>
          </a:lstStyle>
          <a:p>
            <a:r>
              <a:rPr lang="en-GB" altLang="en-US" sz="907">
                <a:latin typeface="Arial" panose="020B0604020202020204" pitchFamily="34" charset="0"/>
              </a:rPr>
              <a:t>©2014 by British Medical Journal Publishing Group</a:t>
            </a:r>
          </a:p>
        </p:txBody>
      </p:sp>
    </p:spTree>
    <p:extLst>
      <p:ext uri="{BB962C8B-B14F-4D97-AF65-F5344CB8AC3E}">
        <p14:creationId xmlns:p14="http://schemas.microsoft.com/office/powerpoint/2010/main" val="246329045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1543C-4B50-4B81-9132-D78353765F59}"/>
              </a:ext>
            </a:extLst>
          </p:cNvPr>
          <p:cNvSpPr>
            <a:spLocks noGrp="1"/>
          </p:cNvSpPr>
          <p:nvPr>
            <p:ph type="title"/>
          </p:nvPr>
        </p:nvSpPr>
        <p:spPr/>
        <p:txBody>
          <a:bodyPr/>
          <a:lstStyle/>
          <a:p>
            <a:r>
              <a:rPr lang="en-GB" b="1" dirty="0">
                <a:solidFill>
                  <a:schemeClr val="accent1">
                    <a:lumMod val="75000"/>
                  </a:schemeClr>
                </a:solidFill>
              </a:rPr>
              <a:t>Aim</a:t>
            </a:r>
            <a:r>
              <a:rPr lang="en-GB" dirty="0"/>
              <a:t> </a:t>
            </a:r>
          </a:p>
        </p:txBody>
      </p:sp>
      <p:sp>
        <p:nvSpPr>
          <p:cNvPr id="3" name="Content Placeholder 2">
            <a:extLst>
              <a:ext uri="{FF2B5EF4-FFF2-40B4-BE49-F238E27FC236}">
                <a16:creationId xmlns:a16="http://schemas.microsoft.com/office/drawing/2014/main" id="{C2170053-7DEA-4B24-8858-9791ED98E20B}"/>
              </a:ext>
            </a:extLst>
          </p:cNvPr>
          <p:cNvSpPr>
            <a:spLocks noGrp="1"/>
          </p:cNvSpPr>
          <p:nvPr>
            <p:ph idx="1"/>
          </p:nvPr>
        </p:nvSpPr>
        <p:spPr/>
        <p:txBody>
          <a:bodyPr>
            <a:normAutofit/>
          </a:bodyPr>
          <a:lstStyle/>
          <a:p>
            <a:pPr marL="0" indent="0">
              <a:buNone/>
            </a:pPr>
            <a:r>
              <a:rPr lang="en-GB" sz="3200" b="1" dirty="0"/>
              <a:t>To estimate the association of BDZ and opioids on the risk of admission to hospital and death in patients with respiratory failure attributable to fibrotic ILD </a:t>
            </a:r>
          </a:p>
        </p:txBody>
      </p:sp>
    </p:spTree>
    <p:extLst>
      <p:ext uri="{BB962C8B-B14F-4D97-AF65-F5344CB8AC3E}">
        <p14:creationId xmlns:p14="http://schemas.microsoft.com/office/powerpoint/2010/main" val="2541798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07E3B-6DC2-4940-98B8-801CF2D40BB8}"/>
              </a:ext>
            </a:extLst>
          </p:cNvPr>
          <p:cNvSpPr>
            <a:spLocks noGrp="1"/>
          </p:cNvSpPr>
          <p:nvPr>
            <p:ph type="title"/>
          </p:nvPr>
        </p:nvSpPr>
        <p:spPr>
          <a:xfrm>
            <a:off x="838200" y="365125"/>
            <a:ext cx="10515600" cy="1165225"/>
          </a:xfrm>
        </p:spPr>
        <p:txBody>
          <a:bodyPr/>
          <a:lstStyle/>
          <a:p>
            <a:r>
              <a:rPr lang="en-GB" b="1" dirty="0">
                <a:solidFill>
                  <a:schemeClr val="accent1">
                    <a:lumMod val="75000"/>
                  </a:schemeClr>
                </a:solidFill>
              </a:rPr>
              <a:t>Methods</a:t>
            </a:r>
          </a:p>
        </p:txBody>
      </p:sp>
      <p:sp>
        <p:nvSpPr>
          <p:cNvPr id="3" name="Content Placeholder 2">
            <a:extLst>
              <a:ext uri="{FF2B5EF4-FFF2-40B4-BE49-F238E27FC236}">
                <a16:creationId xmlns:a16="http://schemas.microsoft.com/office/drawing/2014/main" id="{78C14EE4-B878-4CD4-A35A-9B52B6E4B0D3}"/>
              </a:ext>
            </a:extLst>
          </p:cNvPr>
          <p:cNvSpPr>
            <a:spLocks noGrp="1"/>
          </p:cNvSpPr>
          <p:nvPr>
            <p:ph idx="1"/>
          </p:nvPr>
        </p:nvSpPr>
        <p:spPr>
          <a:xfrm>
            <a:off x="838200" y="1269508"/>
            <a:ext cx="10515600" cy="4907456"/>
          </a:xfrm>
        </p:spPr>
        <p:txBody>
          <a:bodyPr>
            <a:normAutofit fontScale="85000" lnSpcReduction="20000"/>
          </a:bodyPr>
          <a:lstStyle/>
          <a:p>
            <a:r>
              <a:rPr lang="en-GB" b="1" dirty="0"/>
              <a:t>Study Design</a:t>
            </a:r>
          </a:p>
          <a:p>
            <a:pPr lvl="0">
              <a:buFontTx/>
              <a:buChar char="-"/>
            </a:pPr>
            <a:r>
              <a:rPr lang="en-GB" dirty="0"/>
              <a:t>Nationwide, prospective, population-based study of patients in the Swedish National Registry of Respiratory Failure (</a:t>
            </a:r>
            <a:r>
              <a:rPr lang="en-GB" dirty="0" err="1"/>
              <a:t>Swedevox</a:t>
            </a:r>
            <a:r>
              <a:rPr lang="en-GB" dirty="0"/>
              <a:t>)</a:t>
            </a:r>
          </a:p>
          <a:p>
            <a:r>
              <a:rPr lang="en-GB" b="1" dirty="0"/>
              <a:t>Subjects</a:t>
            </a:r>
          </a:p>
          <a:p>
            <a:pPr lvl="0">
              <a:buFontTx/>
              <a:buChar char="-"/>
            </a:pPr>
            <a:r>
              <a:rPr lang="en-GB" dirty="0"/>
              <a:t>Inclusion: </a:t>
            </a:r>
          </a:p>
          <a:p>
            <a:pPr marL="457200" lvl="1" indent="0">
              <a:buNone/>
            </a:pPr>
            <a:r>
              <a:rPr lang="en-GB" dirty="0"/>
              <a:t>Physician diagnosed pulmonary fibrosis patients aged 45 years old starting LTOT between Oct 2005 and Dec 2014</a:t>
            </a:r>
          </a:p>
          <a:p>
            <a:pPr marL="457200" lvl="1" indent="0">
              <a:buNone/>
            </a:pPr>
            <a:r>
              <a:rPr lang="en-GB" dirty="0"/>
              <a:t>All causes of pulmonary fibrosis</a:t>
            </a:r>
          </a:p>
          <a:p>
            <a:pPr lvl="0">
              <a:buFontTx/>
              <a:buChar char="-"/>
            </a:pPr>
            <a:r>
              <a:rPr lang="en-GB" dirty="0"/>
              <a:t>Exclusion:</a:t>
            </a:r>
          </a:p>
          <a:p>
            <a:pPr marL="457200" lvl="1" indent="0">
              <a:buNone/>
            </a:pPr>
            <a:r>
              <a:rPr lang="en-GB" dirty="0"/>
              <a:t>Lung transplantation</a:t>
            </a:r>
          </a:p>
          <a:p>
            <a:pPr lvl="0"/>
            <a:r>
              <a:rPr lang="en-GB" b="1" dirty="0">
                <a:solidFill>
                  <a:prstClr val="black"/>
                </a:solidFill>
              </a:rPr>
              <a:t>DATABASES USED</a:t>
            </a:r>
            <a:endParaRPr lang="en-GB" b="1" dirty="0">
              <a:solidFill>
                <a:srgbClr val="4472C4">
                  <a:lumMod val="75000"/>
                </a:srgbClr>
              </a:solidFill>
            </a:endParaRPr>
          </a:p>
          <a:p>
            <a:pPr marL="0" lvl="0" indent="0">
              <a:buNone/>
            </a:pPr>
            <a:r>
              <a:rPr lang="en-GB" sz="2400" dirty="0">
                <a:solidFill>
                  <a:prstClr val="black"/>
                </a:solidFill>
              </a:rPr>
              <a:t>- </a:t>
            </a:r>
            <a:r>
              <a:rPr lang="en-GB" dirty="0">
                <a:solidFill>
                  <a:prstClr val="black"/>
                </a:solidFill>
              </a:rPr>
              <a:t>National Patient Register for inpatient and outpatient care- data on co-morbidities and hospital admissions</a:t>
            </a:r>
          </a:p>
          <a:p>
            <a:pPr marL="0" lvl="0" indent="0">
              <a:buNone/>
            </a:pPr>
            <a:r>
              <a:rPr lang="en-GB" dirty="0">
                <a:solidFill>
                  <a:prstClr val="black"/>
                </a:solidFill>
              </a:rPr>
              <a:t>- Swedish Prescribed Drug Register- data on all dispensed prescriptions during outpatient care</a:t>
            </a:r>
          </a:p>
          <a:p>
            <a:pPr marL="457200" lvl="1" indent="0">
              <a:buNone/>
            </a:pPr>
            <a:endParaRPr lang="en-GB" dirty="0"/>
          </a:p>
          <a:p>
            <a:pPr marL="0" indent="0">
              <a:buNone/>
            </a:pPr>
            <a:endParaRPr lang="en-GB" dirty="0"/>
          </a:p>
        </p:txBody>
      </p:sp>
    </p:spTree>
    <p:extLst>
      <p:ext uri="{BB962C8B-B14F-4D97-AF65-F5344CB8AC3E}">
        <p14:creationId xmlns:p14="http://schemas.microsoft.com/office/powerpoint/2010/main" val="44010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7753B-7665-4E05-8EAD-955BBF4F45D5}"/>
              </a:ext>
            </a:extLst>
          </p:cNvPr>
          <p:cNvSpPr>
            <a:spLocks noGrp="1"/>
          </p:cNvSpPr>
          <p:nvPr>
            <p:ph type="title"/>
          </p:nvPr>
        </p:nvSpPr>
        <p:spPr>
          <a:xfrm>
            <a:off x="838200" y="95433"/>
            <a:ext cx="10515600" cy="1325563"/>
          </a:xfrm>
        </p:spPr>
        <p:txBody>
          <a:bodyPr/>
          <a:lstStyle/>
          <a:p>
            <a:r>
              <a:rPr lang="en-GB" b="1" dirty="0">
                <a:solidFill>
                  <a:schemeClr val="accent1">
                    <a:lumMod val="75000"/>
                  </a:schemeClr>
                </a:solidFill>
              </a:rPr>
              <a:t>Analysis</a:t>
            </a:r>
          </a:p>
        </p:txBody>
      </p:sp>
      <p:sp>
        <p:nvSpPr>
          <p:cNvPr id="3" name="Content Placeholder 2">
            <a:extLst>
              <a:ext uri="{FF2B5EF4-FFF2-40B4-BE49-F238E27FC236}">
                <a16:creationId xmlns:a16="http://schemas.microsoft.com/office/drawing/2014/main" id="{4FC1B45F-4DD4-4C61-9EED-35DB9A29C5AB}"/>
              </a:ext>
            </a:extLst>
          </p:cNvPr>
          <p:cNvSpPr>
            <a:spLocks noGrp="1"/>
          </p:cNvSpPr>
          <p:nvPr>
            <p:ph idx="1"/>
          </p:nvPr>
        </p:nvSpPr>
        <p:spPr>
          <a:xfrm>
            <a:off x="838200" y="1094874"/>
            <a:ext cx="10515600" cy="5398001"/>
          </a:xfrm>
        </p:spPr>
        <p:txBody>
          <a:bodyPr>
            <a:normAutofit/>
          </a:bodyPr>
          <a:lstStyle/>
          <a:p>
            <a:r>
              <a:rPr lang="en-GB" dirty="0"/>
              <a:t>Exposure during follow-up classified as unexposed and exposed at baseline </a:t>
            </a:r>
          </a:p>
          <a:p>
            <a:r>
              <a:rPr lang="en-GB" dirty="0"/>
              <a:t>Exposure to BDZ and opioids were coded:</a:t>
            </a:r>
          </a:p>
          <a:p>
            <a:pPr marL="457200" lvl="1" indent="0">
              <a:buNone/>
            </a:pPr>
            <a:r>
              <a:rPr lang="en-GB" dirty="0"/>
              <a:t>- dichotomously (treated vs. non-treated), </a:t>
            </a:r>
          </a:p>
          <a:p>
            <a:pPr lvl="1">
              <a:buFontTx/>
              <a:buChar char="-"/>
            </a:pPr>
            <a:r>
              <a:rPr lang="en-GB" dirty="0"/>
              <a:t>continuously as the baseline dose</a:t>
            </a:r>
          </a:p>
          <a:p>
            <a:pPr lvl="1">
              <a:buFontTx/>
              <a:buChar char="-"/>
            </a:pPr>
            <a:r>
              <a:rPr lang="en-GB" dirty="0"/>
              <a:t>categorised into lower and higher dose  (&lt;30mg morphine, &lt;15mg oxazepam)</a:t>
            </a:r>
          </a:p>
          <a:p>
            <a:r>
              <a:rPr lang="en-GB" dirty="0"/>
              <a:t>Effects of BDZ and opioids on rates of admission to hospital and mortality analysed using Fine-</a:t>
            </a:r>
            <a:r>
              <a:rPr lang="en-GB" dirty="0" err="1"/>
              <a:t>Gray</a:t>
            </a:r>
            <a:r>
              <a:rPr lang="en-GB" dirty="0"/>
              <a:t> and Cox regression</a:t>
            </a:r>
          </a:p>
          <a:p>
            <a:pPr lvl="1">
              <a:buFontTx/>
              <a:buChar char="-"/>
            </a:pPr>
            <a:r>
              <a:rPr lang="en-GB" dirty="0"/>
              <a:t>Hospitalisation- First non-hospitalised day on LTOT until first hospitalisation of all causes (censoring at withdrawal of LTOT/death/study end)</a:t>
            </a:r>
          </a:p>
          <a:p>
            <a:pPr lvl="1">
              <a:buFontTx/>
              <a:buChar char="-"/>
            </a:pPr>
            <a:r>
              <a:rPr lang="en-GB" dirty="0"/>
              <a:t>Mortality- Date of starting LTOT until date of death from all causes(censoring at withdrawal of LTOT or study end)</a:t>
            </a:r>
          </a:p>
          <a:p>
            <a:pPr lvl="1"/>
            <a:endParaRPr lang="en-GB" dirty="0"/>
          </a:p>
          <a:p>
            <a:pPr lvl="1"/>
            <a:endParaRPr lang="en-GB" dirty="0"/>
          </a:p>
        </p:txBody>
      </p:sp>
    </p:spTree>
    <p:extLst>
      <p:ext uri="{BB962C8B-B14F-4D97-AF65-F5344CB8AC3E}">
        <p14:creationId xmlns:p14="http://schemas.microsoft.com/office/powerpoint/2010/main" val="3575398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7753B-7665-4E05-8EAD-955BBF4F45D5}"/>
              </a:ext>
            </a:extLst>
          </p:cNvPr>
          <p:cNvSpPr>
            <a:spLocks noGrp="1"/>
          </p:cNvSpPr>
          <p:nvPr>
            <p:ph type="title"/>
          </p:nvPr>
        </p:nvSpPr>
        <p:spPr>
          <a:xfrm>
            <a:off x="838200" y="95433"/>
            <a:ext cx="10515600" cy="1325563"/>
          </a:xfrm>
        </p:spPr>
        <p:txBody>
          <a:bodyPr/>
          <a:lstStyle/>
          <a:p>
            <a:r>
              <a:rPr lang="en-GB" b="1" dirty="0">
                <a:solidFill>
                  <a:schemeClr val="accent1">
                    <a:lumMod val="75000"/>
                  </a:schemeClr>
                </a:solidFill>
              </a:rPr>
              <a:t>Analysis</a:t>
            </a:r>
          </a:p>
        </p:txBody>
      </p:sp>
      <p:sp>
        <p:nvSpPr>
          <p:cNvPr id="3" name="Content Placeholder 2">
            <a:extLst>
              <a:ext uri="{FF2B5EF4-FFF2-40B4-BE49-F238E27FC236}">
                <a16:creationId xmlns:a16="http://schemas.microsoft.com/office/drawing/2014/main" id="{4FC1B45F-4DD4-4C61-9EED-35DB9A29C5AB}"/>
              </a:ext>
            </a:extLst>
          </p:cNvPr>
          <p:cNvSpPr>
            <a:spLocks noGrp="1"/>
          </p:cNvSpPr>
          <p:nvPr>
            <p:ph idx="1"/>
          </p:nvPr>
        </p:nvSpPr>
        <p:spPr>
          <a:xfrm>
            <a:off x="838200" y="1094874"/>
            <a:ext cx="10515600" cy="5398001"/>
          </a:xfrm>
        </p:spPr>
        <p:txBody>
          <a:bodyPr>
            <a:normAutofit/>
          </a:bodyPr>
          <a:lstStyle/>
          <a:p>
            <a:r>
              <a:rPr lang="en-GB" dirty="0"/>
              <a:t>Co-variates </a:t>
            </a:r>
          </a:p>
          <a:p>
            <a:pPr marL="0" indent="0">
              <a:buNone/>
            </a:pPr>
            <a:r>
              <a:rPr lang="en-GB" dirty="0"/>
              <a:t>Age, sex, WHO performance status, Lung function, comorbidities, number of </a:t>
            </a:r>
            <a:r>
              <a:rPr lang="en-GB" dirty="0" err="1"/>
              <a:t>hospitilisations</a:t>
            </a:r>
            <a:r>
              <a:rPr lang="en-GB" dirty="0"/>
              <a:t> prior to start of study</a:t>
            </a:r>
          </a:p>
          <a:p>
            <a:endParaRPr lang="en-GB" dirty="0"/>
          </a:p>
          <a:p>
            <a:r>
              <a:rPr lang="en-GB" dirty="0"/>
              <a:t>Missing data imputed using chained multiple imputation with complete case sensitivity analysis </a:t>
            </a:r>
          </a:p>
          <a:p>
            <a:pPr lvl="1"/>
            <a:endParaRPr lang="en-GB" dirty="0"/>
          </a:p>
          <a:p>
            <a:pPr lvl="1"/>
            <a:endParaRPr lang="en-GB" dirty="0"/>
          </a:p>
        </p:txBody>
      </p:sp>
    </p:spTree>
    <p:extLst>
      <p:ext uri="{BB962C8B-B14F-4D97-AF65-F5344CB8AC3E}">
        <p14:creationId xmlns:p14="http://schemas.microsoft.com/office/powerpoint/2010/main" val="206339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ing's (advanced) 2">
  <a:themeElements>
    <a:clrScheme name="">
      <a:dk1>
        <a:srgbClr val="000000"/>
      </a:dk1>
      <a:lt1>
        <a:srgbClr val="D6F0F6"/>
      </a:lt1>
      <a:dk2>
        <a:srgbClr val="065981"/>
      </a:dk2>
      <a:lt2>
        <a:srgbClr val="FFFFFF"/>
      </a:lt2>
      <a:accent1>
        <a:srgbClr val="8088BF"/>
      </a:accent1>
      <a:accent2>
        <a:srgbClr val="D16EB4"/>
      </a:accent2>
      <a:accent3>
        <a:srgbClr val="E8F6FA"/>
      </a:accent3>
      <a:accent4>
        <a:srgbClr val="000000"/>
      </a:accent4>
      <a:accent5>
        <a:srgbClr val="C0C3DC"/>
      </a:accent5>
      <a:accent6>
        <a:srgbClr val="BD63A3"/>
      </a:accent6>
      <a:hlink>
        <a:srgbClr val="B3B8D9"/>
      </a:hlink>
      <a:folHlink>
        <a:srgbClr val="E3A8D2"/>
      </a:folHlink>
    </a:clrScheme>
    <a:fontScheme name="King's (advanced) 2">
      <a:majorFont>
        <a:latin typeface="Kings Caslon Display"/>
        <a:ea typeface=""/>
        <a:cs typeface=""/>
      </a:majorFont>
      <a:minorFont>
        <a:latin typeface="KingsBureauGrot FiveO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lnDef>
  </a:objectDefaults>
  <a:extraClrSchemeLst>
    <a:extraClrScheme>
      <a:clrScheme name="King's (advanced) 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ing's (advanced) 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ing's (advanced) 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ing's (advanced) 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ing's (advanced) 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ing's (advanced) 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ing's (advanced) 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1f9e19f-fdf0-4abb-b31f-6484746d2c7d">
      <Terms xmlns="http://schemas.microsoft.com/office/infopath/2007/PartnerControls"/>
    </lcf76f155ced4ddcb4097134ff3c332f>
    <TaxCatchAll xmlns="4aaf35b1-80a8-48e7-9d03-c612add1997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A8EE31ED79BA6469EC4F5043F97CC3C" ma:contentTypeVersion="15" ma:contentTypeDescription="Create a new document." ma:contentTypeScope="" ma:versionID="4252be7f147a73e125b22d445305078f">
  <xsd:schema xmlns:xsd="http://www.w3.org/2001/XMLSchema" xmlns:xs="http://www.w3.org/2001/XMLSchema" xmlns:p="http://schemas.microsoft.com/office/2006/metadata/properties" xmlns:ns2="11f9e19f-fdf0-4abb-b31f-6484746d2c7d" xmlns:ns3="4aaf35b1-80a8-48e7-9d03-c612add1997b" targetNamespace="http://schemas.microsoft.com/office/2006/metadata/properties" ma:root="true" ma:fieldsID="e144165dd606ccc03eaf9af32f019838" ns2:_="" ns3:_="">
    <xsd:import namespace="11f9e19f-fdf0-4abb-b31f-6484746d2c7d"/>
    <xsd:import namespace="4aaf35b1-80a8-48e7-9d03-c612add1997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f9e19f-fdf0-4abb-b31f-6484746d2c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731d7151-b795-48f9-9207-6285658e27a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aaf35b1-80a8-48e7-9d03-c612add1997b"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1b25959c-70d7-4b0a-859a-9780364272ba}" ma:internalName="TaxCatchAll" ma:showField="CatchAllData" ma:web="b2062587-493b-4e82-8d09-0536006ae3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C4B820-0E07-40B6-A04A-09D6CDC78821}">
  <ds:schemaRefs>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11f9e19f-fdf0-4abb-b31f-6484746d2c7d"/>
    <ds:schemaRef ds:uri="http://purl.org/dc/elements/1.1/"/>
    <ds:schemaRef ds:uri="http://purl.org/dc/terms/"/>
    <ds:schemaRef ds:uri="4aaf35b1-80a8-48e7-9d03-c612add1997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1F5133CE-6350-41A4-A1F0-DCDFA7FEBF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f9e19f-fdf0-4abb-b31f-6484746d2c7d"/>
    <ds:schemaRef ds:uri="4aaf35b1-80a8-48e7-9d03-c612add199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2A99968-BD51-4190-8FFF-47294D0086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8421</TotalTime>
  <Words>2307</Words>
  <Application>Microsoft Office PowerPoint</Application>
  <PresentationFormat>Widescreen</PresentationFormat>
  <Paragraphs>328</Paragraphs>
  <Slides>22</Slides>
  <Notes>18</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Arial</vt:lpstr>
      <vt:lpstr>Calibri</vt:lpstr>
      <vt:lpstr>Calibri Light</vt:lpstr>
      <vt:lpstr>Kings Caslon Display</vt:lpstr>
      <vt:lpstr>KingsBureauGrot FiveOne</vt:lpstr>
      <vt:lpstr>Times New Roman</vt:lpstr>
      <vt:lpstr>Wingdings</vt:lpstr>
      <vt:lpstr>King's (advanced) 2</vt:lpstr>
      <vt:lpstr>Custom Design</vt:lpstr>
      <vt:lpstr>Office Theme</vt:lpstr>
      <vt:lpstr>Better Treatments for Breathlessness in Palliative and End of Life Care      Dr Sabrina Bajwah     Cicely Saunders Institute, King’s College London  </vt:lpstr>
      <vt:lpstr>DISCLOSURE​ </vt:lpstr>
      <vt:lpstr>SAFETY OF BENZODIAZEPINES AND OPIOIDS IN INTERSTITIAL LUNG DISEASE: A NATIONAL PROSPECTIVE STUDY</vt:lpstr>
      <vt:lpstr>BACKGROUND</vt:lpstr>
      <vt:lpstr>PowerPoint Presentation</vt:lpstr>
      <vt:lpstr>Aim </vt:lpstr>
      <vt:lpstr>Methods</vt:lpstr>
      <vt:lpstr>Analysis</vt:lpstr>
      <vt:lpstr>Analysis</vt:lpstr>
      <vt:lpstr>RESULTS</vt:lpstr>
      <vt:lpstr>Exposure to benzodiazepines and opioids in 1,603 patients with fibrotic ILD</vt:lpstr>
      <vt:lpstr>PowerPoint Presentation</vt:lpstr>
      <vt:lpstr>PowerPoint Presentation</vt:lpstr>
      <vt:lpstr>Forest plot of BDZs and opioids admissions- adjusted hazard ratio (95%CI)</vt:lpstr>
      <vt:lpstr>Forest plot of BDZs, opioids and mortality- adjusted hazard ratios (95% CI)</vt:lpstr>
      <vt:lpstr>CIF plot of high or low dose BDZs and mortality</vt:lpstr>
      <vt:lpstr>PowerPoint Presentation</vt:lpstr>
      <vt:lpstr>DISCUSSION</vt:lpstr>
      <vt:lpstr>PowerPoint Presentation</vt:lpstr>
      <vt:lpstr>LIMITATIONS</vt:lpstr>
      <vt:lpstr>CONCLUSION</vt:lpstr>
      <vt:lpstr>Thank you</vt:lpstr>
    </vt:vector>
  </TitlesOfParts>
  <Company>KCL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King’s College London</dc:title>
  <dc:creator>reviewer 1</dc:creator>
  <dc:description>developed by Operandi Limited</dc:description>
  <cp:lastModifiedBy>kcl better-b</cp:lastModifiedBy>
  <cp:revision>387</cp:revision>
  <cp:lastPrinted>2023-11-01T09:51:44Z</cp:lastPrinted>
  <dcterms:created xsi:type="dcterms:W3CDTF">2007-11-26T14:49:58Z</dcterms:created>
  <dcterms:modified xsi:type="dcterms:W3CDTF">2023-12-04T10:36:33Z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0x0101004A8EE31ED79BA6469EC4F5043F97CC3C</vt:lpwstr>
  </property>
  <property fmtid="{D5CDD505-2E9C-101B-9397-08002B2CF9AE}" pid="3" name="MediaServiceImageTags">
    <vt:lpwstr/>
  </property>
</Properties>
</file>